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258" r:id="rId2"/>
    <p:sldId id="283" r:id="rId3"/>
    <p:sldId id="266" r:id="rId4"/>
    <p:sldId id="268" r:id="rId5"/>
    <p:sldId id="269" r:id="rId6"/>
    <p:sldId id="278" r:id="rId7"/>
    <p:sldId id="279" r:id="rId8"/>
    <p:sldId id="272" r:id="rId9"/>
    <p:sldId id="273" r:id="rId10"/>
    <p:sldId id="274" r:id="rId11"/>
    <p:sldId id="265" r:id="rId12"/>
    <p:sldId id="275" r:id="rId13"/>
    <p:sldId id="276" r:id="rId14"/>
    <p:sldId id="260" r:id="rId15"/>
    <p:sldId id="271" r:id="rId16"/>
    <p:sldId id="282" r:id="rId17"/>
    <p:sldId id="280" r:id="rId18"/>
    <p:sldId id="281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62" r:id="rId27"/>
    <p:sldId id="264" r:id="rId28"/>
    <p:sldId id="27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3300"/>
    <a:srgbClr val="FF99FF"/>
    <a:srgbClr val="FF00FF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5C8F0-21AF-4B24-A83B-20B6B9CD4D37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25B3D403-55B2-458F-83FA-BDB01424533D}">
      <dgm:prSet phldrT="[テキスト]" custT="1"/>
      <dgm:spPr/>
      <dgm:t>
        <a:bodyPr/>
        <a:lstStyle/>
        <a:p>
          <a:r>
            <a:rPr kumimoji="1" lang="en-US" altLang="ja-JP" sz="2000" b="1" dirty="0" smtClean="0">
              <a:solidFill>
                <a:srgbClr val="FF0000"/>
              </a:solidFill>
            </a:rPr>
            <a:t>P</a:t>
          </a:r>
          <a:r>
            <a:rPr kumimoji="1" lang="en-US" altLang="ja-JP" sz="2000" b="1" dirty="0" smtClean="0">
              <a:solidFill>
                <a:srgbClr val="FFC000"/>
              </a:solidFill>
            </a:rPr>
            <a:t>roblem-solving</a:t>
          </a:r>
        </a:p>
        <a:p>
          <a:r>
            <a:rPr kumimoji="1" lang="en-US" altLang="ja-JP" sz="1400" b="1" dirty="0" smtClean="0"/>
            <a:t>(Continuous improvement and learning)</a:t>
          </a:r>
        </a:p>
        <a:p>
          <a:r>
            <a:rPr kumimoji="1" lang="en-US" altLang="ja-JP" sz="1400" b="1" dirty="0" err="1" smtClean="0">
              <a:solidFill>
                <a:srgbClr val="FF0000"/>
              </a:solidFill>
            </a:rPr>
            <a:t>Genchi</a:t>
          </a:r>
          <a:r>
            <a:rPr kumimoji="1" lang="en-US" altLang="ja-JP" sz="1400" b="1" dirty="0" smtClean="0">
              <a:solidFill>
                <a:srgbClr val="FF0000"/>
              </a:solidFill>
            </a:rPr>
            <a:t> </a:t>
          </a:r>
          <a:r>
            <a:rPr kumimoji="1" lang="en-US" altLang="ja-JP" sz="1400" b="1" dirty="0" err="1" smtClean="0">
              <a:solidFill>
                <a:srgbClr val="FF0000"/>
              </a:solidFill>
            </a:rPr>
            <a:t>Genbutsu</a:t>
          </a:r>
          <a:endParaRPr kumimoji="1" lang="ja-JP" altLang="en-US" sz="1400" b="1" dirty="0">
            <a:solidFill>
              <a:srgbClr val="FF0000"/>
            </a:solidFill>
          </a:endParaRPr>
        </a:p>
      </dgm:t>
    </dgm:pt>
    <dgm:pt modelId="{50F88E15-D848-4681-A5BD-772F79F92293}" type="parTrans" cxnId="{060DF0DA-EBF0-42C1-98EE-A702CB017C0E}">
      <dgm:prSet/>
      <dgm:spPr/>
      <dgm:t>
        <a:bodyPr/>
        <a:lstStyle/>
        <a:p>
          <a:endParaRPr kumimoji="1" lang="ja-JP" altLang="en-US"/>
        </a:p>
      </dgm:t>
    </dgm:pt>
    <dgm:pt modelId="{DC7AAAF3-ECDC-43C5-A739-FDBA5D59DB52}" type="sibTrans" cxnId="{060DF0DA-EBF0-42C1-98EE-A702CB017C0E}">
      <dgm:prSet/>
      <dgm:spPr/>
      <dgm:t>
        <a:bodyPr/>
        <a:lstStyle/>
        <a:p>
          <a:endParaRPr kumimoji="1" lang="ja-JP" altLang="en-US"/>
        </a:p>
      </dgm:t>
    </dgm:pt>
    <dgm:pt modelId="{226CA0F7-3C8C-4470-9EBB-76386231C534}">
      <dgm:prSet phldrT="[テキスト]" custT="1"/>
      <dgm:spPr/>
      <dgm:t>
        <a:bodyPr/>
        <a:lstStyle/>
        <a:p>
          <a:r>
            <a:rPr kumimoji="1" lang="en-US" altLang="ja-JP" sz="3200" b="1" dirty="0" smtClean="0">
              <a:solidFill>
                <a:srgbClr val="FF0000"/>
              </a:solidFill>
            </a:rPr>
            <a:t>P</a:t>
          </a:r>
          <a:r>
            <a:rPr kumimoji="1" lang="en-US" altLang="ja-JP" sz="3200" b="1" dirty="0" smtClean="0">
              <a:solidFill>
                <a:srgbClr val="FFC000"/>
              </a:solidFill>
            </a:rPr>
            <a:t>rocess</a:t>
          </a:r>
        </a:p>
        <a:p>
          <a:r>
            <a:rPr kumimoji="1" lang="en-US" altLang="ja-JP" sz="2400" b="1" dirty="0" smtClean="0"/>
            <a:t>Eliminative Waste</a:t>
          </a:r>
        </a:p>
        <a:p>
          <a:r>
            <a:rPr kumimoji="1" lang="en-US" altLang="ja-JP" sz="2400" b="1" dirty="0" smtClean="0">
              <a:solidFill>
                <a:srgbClr val="FF0000"/>
              </a:solidFill>
            </a:rPr>
            <a:t>(respect &amp; teamwork) </a:t>
          </a:r>
          <a:endParaRPr kumimoji="1" lang="ja-JP" altLang="en-US" sz="2400" b="1" dirty="0">
            <a:solidFill>
              <a:srgbClr val="FF0000"/>
            </a:solidFill>
          </a:endParaRPr>
        </a:p>
      </dgm:t>
    </dgm:pt>
    <dgm:pt modelId="{6C6D2C80-0FF4-4F7C-90CF-80805F7E76C5}" type="parTrans" cxnId="{A3ECFCE2-CBEE-4B5C-A9B6-B019CB107294}">
      <dgm:prSet/>
      <dgm:spPr/>
      <dgm:t>
        <a:bodyPr/>
        <a:lstStyle/>
        <a:p>
          <a:endParaRPr kumimoji="1" lang="ja-JP" altLang="en-US"/>
        </a:p>
      </dgm:t>
    </dgm:pt>
    <dgm:pt modelId="{8FDD55C5-00FB-4B07-9E51-AA4CDD0D433A}" type="sibTrans" cxnId="{A3ECFCE2-CBEE-4B5C-A9B6-B019CB107294}">
      <dgm:prSet/>
      <dgm:spPr/>
      <dgm:t>
        <a:bodyPr/>
        <a:lstStyle/>
        <a:p>
          <a:endParaRPr kumimoji="1" lang="ja-JP" altLang="en-US"/>
        </a:p>
      </dgm:t>
    </dgm:pt>
    <dgm:pt modelId="{BC892043-CE13-426C-B61F-C6987E286684}">
      <dgm:prSet phldrT="[テキスト]" custT="1"/>
      <dgm:spPr/>
      <dgm:t>
        <a:bodyPr/>
        <a:lstStyle/>
        <a:p>
          <a:r>
            <a:rPr kumimoji="1" lang="en-US" altLang="ja-JP" sz="3600" b="1" dirty="0" smtClean="0">
              <a:solidFill>
                <a:srgbClr val="FF0000"/>
              </a:solidFill>
            </a:rPr>
            <a:t>P</a:t>
          </a:r>
          <a:r>
            <a:rPr kumimoji="1" lang="en-US" altLang="ja-JP" sz="3600" b="1" dirty="0" smtClean="0">
              <a:solidFill>
                <a:srgbClr val="FFC000"/>
              </a:solidFill>
            </a:rPr>
            <a:t>hilosophy </a:t>
          </a:r>
          <a:r>
            <a:rPr kumimoji="1" lang="en-US" altLang="ja-JP" sz="3600" b="1" dirty="0" smtClean="0">
              <a:solidFill>
                <a:srgbClr val="FF0000"/>
              </a:solidFill>
            </a:rPr>
            <a:t>(challenge)</a:t>
          </a:r>
        </a:p>
        <a:p>
          <a:r>
            <a:rPr kumimoji="1" lang="en-US" altLang="ja-JP" sz="3600" b="1" dirty="0" smtClean="0"/>
            <a:t>(long –term thinking)</a:t>
          </a:r>
          <a:endParaRPr kumimoji="1" lang="ja-JP" altLang="en-US" sz="3600" b="1" dirty="0"/>
        </a:p>
      </dgm:t>
    </dgm:pt>
    <dgm:pt modelId="{2E450F29-B617-453B-9D39-74BDF53793CE}" type="parTrans" cxnId="{2364E156-0E76-4936-ADF3-63F88216D959}">
      <dgm:prSet/>
      <dgm:spPr/>
      <dgm:t>
        <a:bodyPr/>
        <a:lstStyle/>
        <a:p>
          <a:endParaRPr kumimoji="1" lang="ja-JP" altLang="en-US"/>
        </a:p>
      </dgm:t>
    </dgm:pt>
    <dgm:pt modelId="{869CE131-F5B6-4934-8293-32C85DBD4B6B}" type="sibTrans" cxnId="{2364E156-0E76-4936-ADF3-63F88216D959}">
      <dgm:prSet/>
      <dgm:spPr/>
      <dgm:t>
        <a:bodyPr/>
        <a:lstStyle/>
        <a:p>
          <a:endParaRPr kumimoji="1" lang="ja-JP" altLang="en-US"/>
        </a:p>
      </dgm:t>
    </dgm:pt>
    <dgm:pt modelId="{1C5A3503-5DE5-459B-860E-6E55F3185D07}">
      <dgm:prSet custT="1"/>
      <dgm:spPr/>
      <dgm:t>
        <a:bodyPr/>
        <a:lstStyle/>
        <a:p>
          <a:r>
            <a:rPr kumimoji="1" lang="en-US" altLang="ja-JP" sz="2000" b="1" dirty="0" smtClean="0">
              <a:solidFill>
                <a:srgbClr val="FF0000"/>
              </a:solidFill>
            </a:rPr>
            <a:t>P</a:t>
          </a:r>
          <a:r>
            <a:rPr kumimoji="1" lang="en-US" altLang="ja-JP" sz="2000" b="1" dirty="0" smtClean="0">
              <a:solidFill>
                <a:srgbClr val="FFC000"/>
              </a:solidFill>
            </a:rPr>
            <a:t>eople and Partners</a:t>
          </a:r>
        </a:p>
        <a:p>
          <a:r>
            <a:rPr kumimoji="1" lang="en-US" altLang="ja-JP" sz="1400" b="1" dirty="0" smtClean="0">
              <a:solidFill>
                <a:schemeClr val="tx1"/>
              </a:solidFill>
            </a:rPr>
            <a:t>(</a:t>
          </a:r>
          <a:r>
            <a:rPr kumimoji="1" lang="en-US" altLang="ja-JP" sz="1800" b="1" dirty="0" smtClean="0">
              <a:solidFill>
                <a:schemeClr val="tx1"/>
              </a:solidFill>
            </a:rPr>
            <a:t>respect, challenge, and grow them)</a:t>
          </a:r>
        </a:p>
        <a:p>
          <a:r>
            <a:rPr kumimoji="1" lang="en-US" altLang="ja-JP" sz="1800" b="1" dirty="0" smtClean="0">
              <a:solidFill>
                <a:srgbClr val="FF0000"/>
              </a:solidFill>
            </a:rPr>
            <a:t>(respect &amp; teamwork) </a:t>
          </a:r>
          <a:endParaRPr kumimoji="1" lang="ja-JP" altLang="en-US" sz="1800" b="1" dirty="0">
            <a:solidFill>
              <a:srgbClr val="FF0000"/>
            </a:solidFill>
          </a:endParaRPr>
        </a:p>
      </dgm:t>
    </dgm:pt>
    <dgm:pt modelId="{FCE858EE-AD6F-45A0-9708-F02578795D94}" type="parTrans" cxnId="{34BCD0E9-A952-4F6D-9781-23F8833EA0C5}">
      <dgm:prSet/>
      <dgm:spPr/>
      <dgm:t>
        <a:bodyPr/>
        <a:lstStyle/>
        <a:p>
          <a:endParaRPr kumimoji="1" lang="ja-JP" altLang="en-US"/>
        </a:p>
      </dgm:t>
    </dgm:pt>
    <dgm:pt modelId="{7A9B00ED-BC07-4CF3-A7C2-7BC5E1921FD7}" type="sibTrans" cxnId="{34BCD0E9-A952-4F6D-9781-23F8833EA0C5}">
      <dgm:prSet/>
      <dgm:spPr/>
      <dgm:t>
        <a:bodyPr/>
        <a:lstStyle/>
        <a:p>
          <a:endParaRPr kumimoji="1" lang="ja-JP" altLang="en-US"/>
        </a:p>
      </dgm:t>
    </dgm:pt>
    <dgm:pt modelId="{19EFB522-CEAB-4DFE-BAC7-BB1C69B795C4}" type="pres">
      <dgm:prSet presAssocID="{4685C8F0-21AF-4B24-A83B-20B6B9CD4D37}" presName="Name0" presStyleCnt="0">
        <dgm:presLayoutVars>
          <dgm:dir/>
          <dgm:animLvl val="lvl"/>
          <dgm:resizeHandles val="exact"/>
        </dgm:presLayoutVars>
      </dgm:prSet>
      <dgm:spPr/>
    </dgm:pt>
    <dgm:pt modelId="{BAA1BE26-99A9-4312-8E7B-E4BBD9A2BCCA}" type="pres">
      <dgm:prSet presAssocID="{25B3D403-55B2-458F-83FA-BDB01424533D}" presName="Name8" presStyleCnt="0"/>
      <dgm:spPr/>
    </dgm:pt>
    <dgm:pt modelId="{0E187242-B83F-4024-B265-F35D4D25AC17}" type="pres">
      <dgm:prSet presAssocID="{25B3D403-55B2-458F-83FA-BDB01424533D}" presName="level" presStyleLbl="node1" presStyleIdx="0" presStyleCnt="4" custScaleX="9523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A30EFA0-3C29-40B4-81E4-88C575F76F16}" type="pres">
      <dgm:prSet presAssocID="{25B3D403-55B2-458F-83FA-BDB0142453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61A1E2F-A1D4-49EA-A466-6B8E482B1CD8}" type="pres">
      <dgm:prSet presAssocID="{1C5A3503-5DE5-459B-860E-6E55F3185D07}" presName="Name8" presStyleCnt="0"/>
      <dgm:spPr/>
    </dgm:pt>
    <dgm:pt modelId="{E31F4193-284F-45A4-9BD4-702CC70C9737}" type="pres">
      <dgm:prSet presAssocID="{1C5A3503-5DE5-459B-860E-6E55F3185D07}" presName="level" presStyleLbl="node1" presStyleIdx="1" presStyleCnt="4" custScaleX="9841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95BCD0C-E0F0-4C51-95D3-B7EF73089582}" type="pres">
      <dgm:prSet presAssocID="{1C5A3503-5DE5-459B-860E-6E55F3185D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8D01DD-6945-4F27-80C2-F55D524B5B2B}" type="pres">
      <dgm:prSet presAssocID="{226CA0F7-3C8C-4470-9EBB-76386231C534}" presName="Name8" presStyleCnt="0"/>
      <dgm:spPr/>
    </dgm:pt>
    <dgm:pt modelId="{D3A49F93-9F38-4B25-A3BB-8E0B0980EEFA}" type="pres">
      <dgm:prSet presAssocID="{226CA0F7-3C8C-4470-9EBB-76386231C534}" presName="level" presStyleLbl="node1" presStyleIdx="2" presStyleCnt="4" custScaleX="98943" custLinFactNeighborX="-794" custLinFactNeighborY="-241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E4AFA3F-0FAF-4F4E-B59A-66385BA4F272}" type="pres">
      <dgm:prSet presAssocID="{226CA0F7-3C8C-4470-9EBB-76386231C5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559E2BD-F418-4C89-BF84-27CB17816319}" type="pres">
      <dgm:prSet presAssocID="{BC892043-CE13-426C-B61F-C6987E286684}" presName="Name8" presStyleCnt="0"/>
      <dgm:spPr/>
    </dgm:pt>
    <dgm:pt modelId="{9FDC00EC-8A37-4227-B9A8-10EA8700CA27}" type="pres">
      <dgm:prSet presAssocID="{BC892043-CE13-426C-B61F-C6987E286684}" presName="level" presStyleLbl="node1" presStyleIdx="3" presStyleCnt="4" custLinFactNeighborX="-238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1BB713B-8363-4FD1-B117-241D779813C2}" type="pres">
      <dgm:prSet presAssocID="{BC892043-CE13-426C-B61F-C6987E2866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60DF0DA-EBF0-42C1-98EE-A702CB017C0E}" srcId="{4685C8F0-21AF-4B24-A83B-20B6B9CD4D37}" destId="{25B3D403-55B2-458F-83FA-BDB01424533D}" srcOrd="0" destOrd="0" parTransId="{50F88E15-D848-4681-A5BD-772F79F92293}" sibTransId="{DC7AAAF3-ECDC-43C5-A739-FDBA5D59DB52}"/>
    <dgm:cxn modelId="{A3ECFCE2-CBEE-4B5C-A9B6-B019CB107294}" srcId="{4685C8F0-21AF-4B24-A83B-20B6B9CD4D37}" destId="{226CA0F7-3C8C-4470-9EBB-76386231C534}" srcOrd="2" destOrd="0" parTransId="{6C6D2C80-0FF4-4F7C-90CF-80805F7E76C5}" sibTransId="{8FDD55C5-00FB-4B07-9E51-AA4CDD0D433A}"/>
    <dgm:cxn modelId="{6012AE15-9172-4042-916B-6EFF9404F364}" type="presOf" srcId="{BC892043-CE13-426C-B61F-C6987E286684}" destId="{9FDC00EC-8A37-4227-B9A8-10EA8700CA27}" srcOrd="0" destOrd="0" presId="urn:microsoft.com/office/officeart/2005/8/layout/pyramid1"/>
    <dgm:cxn modelId="{C74C9E18-EB28-4E59-90A3-A910D4711F11}" type="presOf" srcId="{1C5A3503-5DE5-459B-860E-6E55F3185D07}" destId="{595BCD0C-E0F0-4C51-95D3-B7EF73089582}" srcOrd="1" destOrd="0" presId="urn:microsoft.com/office/officeart/2005/8/layout/pyramid1"/>
    <dgm:cxn modelId="{2364E156-0E76-4936-ADF3-63F88216D959}" srcId="{4685C8F0-21AF-4B24-A83B-20B6B9CD4D37}" destId="{BC892043-CE13-426C-B61F-C6987E286684}" srcOrd="3" destOrd="0" parTransId="{2E450F29-B617-453B-9D39-74BDF53793CE}" sibTransId="{869CE131-F5B6-4934-8293-32C85DBD4B6B}"/>
    <dgm:cxn modelId="{77056448-8BF8-4B85-A68F-6FA3B9BE7A13}" type="presOf" srcId="{4685C8F0-21AF-4B24-A83B-20B6B9CD4D37}" destId="{19EFB522-CEAB-4DFE-BAC7-BB1C69B795C4}" srcOrd="0" destOrd="0" presId="urn:microsoft.com/office/officeart/2005/8/layout/pyramid1"/>
    <dgm:cxn modelId="{34BCD0E9-A952-4F6D-9781-23F8833EA0C5}" srcId="{4685C8F0-21AF-4B24-A83B-20B6B9CD4D37}" destId="{1C5A3503-5DE5-459B-860E-6E55F3185D07}" srcOrd="1" destOrd="0" parTransId="{FCE858EE-AD6F-45A0-9708-F02578795D94}" sibTransId="{7A9B00ED-BC07-4CF3-A7C2-7BC5E1921FD7}"/>
    <dgm:cxn modelId="{91B9232B-DCBA-4482-B091-E519701671EB}" type="presOf" srcId="{25B3D403-55B2-458F-83FA-BDB01424533D}" destId="{0E187242-B83F-4024-B265-F35D4D25AC17}" srcOrd="0" destOrd="0" presId="urn:microsoft.com/office/officeart/2005/8/layout/pyramid1"/>
    <dgm:cxn modelId="{DDCE5ACE-4222-4A7D-A2D4-77275AAA4C82}" type="presOf" srcId="{BC892043-CE13-426C-B61F-C6987E286684}" destId="{71BB713B-8363-4FD1-B117-241D779813C2}" srcOrd="1" destOrd="0" presId="urn:microsoft.com/office/officeart/2005/8/layout/pyramid1"/>
    <dgm:cxn modelId="{01A3D5F0-C9DA-450A-A609-F51195A71991}" type="presOf" srcId="{226CA0F7-3C8C-4470-9EBB-76386231C534}" destId="{D3A49F93-9F38-4B25-A3BB-8E0B0980EEFA}" srcOrd="0" destOrd="0" presId="urn:microsoft.com/office/officeart/2005/8/layout/pyramid1"/>
    <dgm:cxn modelId="{B12AE463-48B1-4C55-8588-3A70D6254237}" type="presOf" srcId="{1C5A3503-5DE5-459B-860E-6E55F3185D07}" destId="{E31F4193-284F-45A4-9BD4-702CC70C9737}" srcOrd="0" destOrd="0" presId="urn:microsoft.com/office/officeart/2005/8/layout/pyramid1"/>
    <dgm:cxn modelId="{67C3DC54-659A-4631-B76A-018C344517C5}" type="presOf" srcId="{226CA0F7-3C8C-4470-9EBB-76386231C534}" destId="{BE4AFA3F-0FAF-4F4E-B59A-66385BA4F272}" srcOrd="1" destOrd="0" presId="urn:microsoft.com/office/officeart/2005/8/layout/pyramid1"/>
    <dgm:cxn modelId="{9A648FFF-35C0-4504-9196-C820F5E07D8D}" type="presOf" srcId="{25B3D403-55B2-458F-83FA-BDB01424533D}" destId="{5A30EFA0-3C29-40B4-81E4-88C575F76F16}" srcOrd="1" destOrd="0" presId="urn:microsoft.com/office/officeart/2005/8/layout/pyramid1"/>
    <dgm:cxn modelId="{1CFF0419-F92A-45B5-BB87-0C76DEF5AC4F}" type="presParOf" srcId="{19EFB522-CEAB-4DFE-BAC7-BB1C69B795C4}" destId="{BAA1BE26-99A9-4312-8E7B-E4BBD9A2BCCA}" srcOrd="0" destOrd="0" presId="urn:microsoft.com/office/officeart/2005/8/layout/pyramid1"/>
    <dgm:cxn modelId="{6F6D072C-E220-4050-867D-565E71FAA8D8}" type="presParOf" srcId="{BAA1BE26-99A9-4312-8E7B-E4BBD9A2BCCA}" destId="{0E187242-B83F-4024-B265-F35D4D25AC17}" srcOrd="0" destOrd="0" presId="urn:microsoft.com/office/officeart/2005/8/layout/pyramid1"/>
    <dgm:cxn modelId="{EB2D162F-D8EE-438C-BC2A-BEC60D95F7E3}" type="presParOf" srcId="{BAA1BE26-99A9-4312-8E7B-E4BBD9A2BCCA}" destId="{5A30EFA0-3C29-40B4-81E4-88C575F76F16}" srcOrd="1" destOrd="0" presId="urn:microsoft.com/office/officeart/2005/8/layout/pyramid1"/>
    <dgm:cxn modelId="{444D8C48-F860-4B35-8B40-AC8EB94F953D}" type="presParOf" srcId="{19EFB522-CEAB-4DFE-BAC7-BB1C69B795C4}" destId="{B61A1E2F-A1D4-49EA-A466-6B8E482B1CD8}" srcOrd="1" destOrd="0" presId="urn:microsoft.com/office/officeart/2005/8/layout/pyramid1"/>
    <dgm:cxn modelId="{50B5EFE5-E8BA-4786-A7FD-62889E7FCE2D}" type="presParOf" srcId="{B61A1E2F-A1D4-49EA-A466-6B8E482B1CD8}" destId="{E31F4193-284F-45A4-9BD4-702CC70C9737}" srcOrd="0" destOrd="0" presId="urn:microsoft.com/office/officeart/2005/8/layout/pyramid1"/>
    <dgm:cxn modelId="{9646C1D4-E2DB-4FE0-88FF-29DB31B4998B}" type="presParOf" srcId="{B61A1E2F-A1D4-49EA-A466-6B8E482B1CD8}" destId="{595BCD0C-E0F0-4C51-95D3-B7EF73089582}" srcOrd="1" destOrd="0" presId="urn:microsoft.com/office/officeart/2005/8/layout/pyramid1"/>
    <dgm:cxn modelId="{8B536E08-D16A-47A3-8694-80985984B213}" type="presParOf" srcId="{19EFB522-CEAB-4DFE-BAC7-BB1C69B795C4}" destId="{DF8D01DD-6945-4F27-80C2-F55D524B5B2B}" srcOrd="2" destOrd="0" presId="urn:microsoft.com/office/officeart/2005/8/layout/pyramid1"/>
    <dgm:cxn modelId="{D3596223-FF5F-4E57-B6C5-57259D4F5E40}" type="presParOf" srcId="{DF8D01DD-6945-4F27-80C2-F55D524B5B2B}" destId="{D3A49F93-9F38-4B25-A3BB-8E0B0980EEFA}" srcOrd="0" destOrd="0" presId="urn:microsoft.com/office/officeart/2005/8/layout/pyramid1"/>
    <dgm:cxn modelId="{B74248C3-B822-4F14-AF28-C42E5575A957}" type="presParOf" srcId="{DF8D01DD-6945-4F27-80C2-F55D524B5B2B}" destId="{BE4AFA3F-0FAF-4F4E-B59A-66385BA4F272}" srcOrd="1" destOrd="0" presId="urn:microsoft.com/office/officeart/2005/8/layout/pyramid1"/>
    <dgm:cxn modelId="{3151FCEA-8979-44CE-897E-6D478AB43084}" type="presParOf" srcId="{19EFB522-CEAB-4DFE-BAC7-BB1C69B795C4}" destId="{7559E2BD-F418-4C89-BF84-27CB17816319}" srcOrd="3" destOrd="0" presId="urn:microsoft.com/office/officeart/2005/8/layout/pyramid1"/>
    <dgm:cxn modelId="{8D1C0F12-287E-47D8-8616-8E9577D37607}" type="presParOf" srcId="{7559E2BD-F418-4C89-BF84-27CB17816319}" destId="{9FDC00EC-8A37-4227-B9A8-10EA8700CA27}" srcOrd="0" destOrd="0" presId="urn:microsoft.com/office/officeart/2005/8/layout/pyramid1"/>
    <dgm:cxn modelId="{364FB115-6200-4EDC-BF48-83129BC13562}" type="presParOf" srcId="{7559E2BD-F418-4C89-BF84-27CB17816319}" destId="{71BB713B-8363-4FD1-B117-241D779813C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85C8F0-21AF-4B24-A83B-20B6B9CD4D37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25B3D403-55B2-458F-83FA-BDB01424533D}">
      <dgm:prSet phldrT="[テキスト]" custT="1"/>
      <dgm:spPr/>
      <dgm:t>
        <a:bodyPr/>
        <a:lstStyle/>
        <a:p>
          <a:r>
            <a:rPr kumimoji="1" lang="en-US" altLang="ja-JP" sz="2000" b="1" dirty="0" smtClean="0">
              <a:solidFill>
                <a:srgbClr val="FF0000"/>
              </a:solidFill>
            </a:rPr>
            <a:t>P</a:t>
          </a:r>
          <a:r>
            <a:rPr kumimoji="1" lang="en-US" altLang="ja-JP" sz="2000" b="1" dirty="0" smtClean="0">
              <a:solidFill>
                <a:srgbClr val="FFC000"/>
              </a:solidFill>
            </a:rPr>
            <a:t>roblem-solving</a:t>
          </a:r>
        </a:p>
        <a:p>
          <a:r>
            <a:rPr kumimoji="1" lang="en-US" altLang="ja-JP" sz="1400" b="1" dirty="0" smtClean="0"/>
            <a:t>(Continuous improvement and learning)</a:t>
          </a:r>
        </a:p>
        <a:p>
          <a:r>
            <a:rPr kumimoji="1" lang="en-US" altLang="ja-JP" sz="1400" b="1" dirty="0" err="1" smtClean="0">
              <a:solidFill>
                <a:srgbClr val="FF0000"/>
              </a:solidFill>
            </a:rPr>
            <a:t>Genchi</a:t>
          </a:r>
          <a:r>
            <a:rPr kumimoji="1" lang="en-US" altLang="ja-JP" sz="1400" b="1" dirty="0" smtClean="0">
              <a:solidFill>
                <a:srgbClr val="FF0000"/>
              </a:solidFill>
            </a:rPr>
            <a:t> </a:t>
          </a:r>
          <a:r>
            <a:rPr kumimoji="1" lang="en-US" altLang="ja-JP" sz="1400" b="1" dirty="0" err="1" smtClean="0">
              <a:solidFill>
                <a:srgbClr val="FF0000"/>
              </a:solidFill>
            </a:rPr>
            <a:t>Genbutsu</a:t>
          </a:r>
          <a:endParaRPr kumimoji="1" lang="ja-JP" altLang="en-US" sz="1400" b="1" dirty="0">
            <a:solidFill>
              <a:srgbClr val="FF0000"/>
            </a:solidFill>
          </a:endParaRPr>
        </a:p>
      </dgm:t>
    </dgm:pt>
    <dgm:pt modelId="{50F88E15-D848-4681-A5BD-772F79F92293}" type="parTrans" cxnId="{060DF0DA-EBF0-42C1-98EE-A702CB017C0E}">
      <dgm:prSet/>
      <dgm:spPr/>
      <dgm:t>
        <a:bodyPr/>
        <a:lstStyle/>
        <a:p>
          <a:endParaRPr kumimoji="1" lang="ja-JP" altLang="en-US"/>
        </a:p>
      </dgm:t>
    </dgm:pt>
    <dgm:pt modelId="{DC7AAAF3-ECDC-43C5-A739-FDBA5D59DB52}" type="sibTrans" cxnId="{060DF0DA-EBF0-42C1-98EE-A702CB017C0E}">
      <dgm:prSet/>
      <dgm:spPr/>
      <dgm:t>
        <a:bodyPr/>
        <a:lstStyle/>
        <a:p>
          <a:endParaRPr kumimoji="1" lang="ja-JP" altLang="en-US"/>
        </a:p>
      </dgm:t>
    </dgm:pt>
    <dgm:pt modelId="{226CA0F7-3C8C-4470-9EBB-76386231C534}">
      <dgm:prSet phldrT="[テキスト]" custT="1"/>
      <dgm:spPr/>
      <dgm:t>
        <a:bodyPr/>
        <a:lstStyle/>
        <a:p>
          <a:r>
            <a:rPr kumimoji="1" lang="en-US" altLang="ja-JP" sz="3200" b="1" dirty="0" smtClean="0">
              <a:solidFill>
                <a:srgbClr val="FF0000"/>
              </a:solidFill>
            </a:rPr>
            <a:t>P</a:t>
          </a:r>
          <a:r>
            <a:rPr kumimoji="1" lang="en-US" altLang="ja-JP" sz="3200" b="1" dirty="0" smtClean="0">
              <a:solidFill>
                <a:srgbClr val="FFC000"/>
              </a:solidFill>
            </a:rPr>
            <a:t>rocess</a:t>
          </a:r>
        </a:p>
        <a:p>
          <a:r>
            <a:rPr kumimoji="1" lang="en-US" altLang="ja-JP" sz="2400" b="1" dirty="0" smtClean="0"/>
            <a:t>Eliminative Waste</a:t>
          </a:r>
        </a:p>
        <a:p>
          <a:r>
            <a:rPr kumimoji="1" lang="en-US" altLang="ja-JP" sz="2400" b="1" dirty="0" smtClean="0">
              <a:solidFill>
                <a:srgbClr val="FF0000"/>
              </a:solidFill>
            </a:rPr>
            <a:t>(respect &amp; teamwork) </a:t>
          </a:r>
          <a:endParaRPr kumimoji="1" lang="ja-JP" altLang="en-US" sz="2400" b="1" dirty="0">
            <a:solidFill>
              <a:srgbClr val="FF0000"/>
            </a:solidFill>
          </a:endParaRPr>
        </a:p>
      </dgm:t>
    </dgm:pt>
    <dgm:pt modelId="{6C6D2C80-0FF4-4F7C-90CF-80805F7E76C5}" type="parTrans" cxnId="{A3ECFCE2-CBEE-4B5C-A9B6-B019CB107294}">
      <dgm:prSet/>
      <dgm:spPr/>
      <dgm:t>
        <a:bodyPr/>
        <a:lstStyle/>
        <a:p>
          <a:endParaRPr kumimoji="1" lang="ja-JP" altLang="en-US"/>
        </a:p>
      </dgm:t>
    </dgm:pt>
    <dgm:pt modelId="{8FDD55C5-00FB-4B07-9E51-AA4CDD0D433A}" type="sibTrans" cxnId="{A3ECFCE2-CBEE-4B5C-A9B6-B019CB107294}">
      <dgm:prSet/>
      <dgm:spPr/>
      <dgm:t>
        <a:bodyPr/>
        <a:lstStyle/>
        <a:p>
          <a:endParaRPr kumimoji="1" lang="ja-JP" altLang="en-US"/>
        </a:p>
      </dgm:t>
    </dgm:pt>
    <dgm:pt modelId="{BC892043-CE13-426C-B61F-C6987E286684}">
      <dgm:prSet phldrT="[テキスト]" custT="1"/>
      <dgm:spPr/>
      <dgm:t>
        <a:bodyPr/>
        <a:lstStyle/>
        <a:p>
          <a:r>
            <a:rPr kumimoji="1" lang="en-US" altLang="ja-JP" sz="3600" b="1" dirty="0" smtClean="0">
              <a:solidFill>
                <a:srgbClr val="FF0000"/>
              </a:solidFill>
            </a:rPr>
            <a:t>P</a:t>
          </a:r>
          <a:r>
            <a:rPr kumimoji="1" lang="en-US" altLang="ja-JP" sz="3600" b="1" dirty="0" smtClean="0">
              <a:solidFill>
                <a:srgbClr val="FFC000"/>
              </a:solidFill>
            </a:rPr>
            <a:t>hilosophy </a:t>
          </a:r>
          <a:r>
            <a:rPr kumimoji="1" lang="en-US" altLang="ja-JP" sz="3600" b="1" dirty="0" smtClean="0">
              <a:solidFill>
                <a:srgbClr val="FF0000"/>
              </a:solidFill>
            </a:rPr>
            <a:t>(challenge)</a:t>
          </a:r>
        </a:p>
        <a:p>
          <a:r>
            <a:rPr kumimoji="1" lang="en-US" altLang="ja-JP" sz="3600" b="1" dirty="0" smtClean="0"/>
            <a:t>(long –term thinking)</a:t>
          </a:r>
          <a:endParaRPr kumimoji="1" lang="ja-JP" altLang="en-US" sz="3600" b="1" dirty="0"/>
        </a:p>
      </dgm:t>
    </dgm:pt>
    <dgm:pt modelId="{2E450F29-B617-453B-9D39-74BDF53793CE}" type="parTrans" cxnId="{2364E156-0E76-4936-ADF3-63F88216D959}">
      <dgm:prSet/>
      <dgm:spPr/>
      <dgm:t>
        <a:bodyPr/>
        <a:lstStyle/>
        <a:p>
          <a:endParaRPr kumimoji="1" lang="ja-JP" altLang="en-US"/>
        </a:p>
      </dgm:t>
    </dgm:pt>
    <dgm:pt modelId="{869CE131-F5B6-4934-8293-32C85DBD4B6B}" type="sibTrans" cxnId="{2364E156-0E76-4936-ADF3-63F88216D959}">
      <dgm:prSet/>
      <dgm:spPr/>
      <dgm:t>
        <a:bodyPr/>
        <a:lstStyle/>
        <a:p>
          <a:endParaRPr kumimoji="1" lang="ja-JP" altLang="en-US"/>
        </a:p>
      </dgm:t>
    </dgm:pt>
    <dgm:pt modelId="{1C5A3503-5DE5-459B-860E-6E55F3185D07}">
      <dgm:prSet custT="1"/>
      <dgm:spPr/>
      <dgm:t>
        <a:bodyPr/>
        <a:lstStyle/>
        <a:p>
          <a:r>
            <a:rPr kumimoji="1" lang="en-US" altLang="ja-JP" sz="2000" b="1" dirty="0" smtClean="0">
              <a:solidFill>
                <a:srgbClr val="FF0000"/>
              </a:solidFill>
            </a:rPr>
            <a:t>P</a:t>
          </a:r>
          <a:r>
            <a:rPr kumimoji="1" lang="en-US" altLang="ja-JP" sz="2000" b="1" dirty="0" smtClean="0">
              <a:solidFill>
                <a:srgbClr val="FFC000"/>
              </a:solidFill>
            </a:rPr>
            <a:t>eople and Partners</a:t>
          </a:r>
        </a:p>
        <a:p>
          <a:r>
            <a:rPr kumimoji="1" lang="en-US" altLang="ja-JP" sz="1400" b="1" dirty="0" smtClean="0">
              <a:solidFill>
                <a:schemeClr val="tx1"/>
              </a:solidFill>
            </a:rPr>
            <a:t>(</a:t>
          </a:r>
          <a:r>
            <a:rPr kumimoji="1" lang="en-US" altLang="ja-JP" sz="1800" b="1" dirty="0" smtClean="0">
              <a:solidFill>
                <a:schemeClr val="tx1"/>
              </a:solidFill>
            </a:rPr>
            <a:t>respect, challenge, and grow them)</a:t>
          </a:r>
        </a:p>
        <a:p>
          <a:r>
            <a:rPr kumimoji="1" lang="en-US" altLang="ja-JP" sz="1800" b="1" dirty="0" smtClean="0">
              <a:solidFill>
                <a:srgbClr val="FF0000"/>
              </a:solidFill>
            </a:rPr>
            <a:t>(respect &amp; teamwork) </a:t>
          </a:r>
          <a:endParaRPr kumimoji="1" lang="ja-JP" altLang="en-US" sz="1800" b="1" dirty="0">
            <a:solidFill>
              <a:srgbClr val="FF0000"/>
            </a:solidFill>
          </a:endParaRPr>
        </a:p>
      </dgm:t>
    </dgm:pt>
    <dgm:pt modelId="{FCE858EE-AD6F-45A0-9708-F02578795D94}" type="parTrans" cxnId="{34BCD0E9-A952-4F6D-9781-23F8833EA0C5}">
      <dgm:prSet/>
      <dgm:spPr/>
      <dgm:t>
        <a:bodyPr/>
        <a:lstStyle/>
        <a:p>
          <a:endParaRPr kumimoji="1" lang="ja-JP" altLang="en-US"/>
        </a:p>
      </dgm:t>
    </dgm:pt>
    <dgm:pt modelId="{7A9B00ED-BC07-4CF3-A7C2-7BC5E1921FD7}" type="sibTrans" cxnId="{34BCD0E9-A952-4F6D-9781-23F8833EA0C5}">
      <dgm:prSet/>
      <dgm:spPr/>
      <dgm:t>
        <a:bodyPr/>
        <a:lstStyle/>
        <a:p>
          <a:endParaRPr kumimoji="1" lang="ja-JP" altLang="en-US"/>
        </a:p>
      </dgm:t>
    </dgm:pt>
    <dgm:pt modelId="{19EFB522-CEAB-4DFE-BAC7-BB1C69B795C4}" type="pres">
      <dgm:prSet presAssocID="{4685C8F0-21AF-4B24-A83B-20B6B9CD4D37}" presName="Name0" presStyleCnt="0">
        <dgm:presLayoutVars>
          <dgm:dir/>
          <dgm:animLvl val="lvl"/>
          <dgm:resizeHandles val="exact"/>
        </dgm:presLayoutVars>
      </dgm:prSet>
      <dgm:spPr/>
    </dgm:pt>
    <dgm:pt modelId="{BAA1BE26-99A9-4312-8E7B-E4BBD9A2BCCA}" type="pres">
      <dgm:prSet presAssocID="{25B3D403-55B2-458F-83FA-BDB01424533D}" presName="Name8" presStyleCnt="0"/>
      <dgm:spPr/>
    </dgm:pt>
    <dgm:pt modelId="{0E187242-B83F-4024-B265-F35D4D25AC17}" type="pres">
      <dgm:prSet presAssocID="{25B3D403-55B2-458F-83FA-BDB01424533D}" presName="level" presStyleLbl="node1" presStyleIdx="0" presStyleCnt="4" custScaleX="9523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A30EFA0-3C29-40B4-81E4-88C575F76F16}" type="pres">
      <dgm:prSet presAssocID="{25B3D403-55B2-458F-83FA-BDB0142453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61A1E2F-A1D4-49EA-A466-6B8E482B1CD8}" type="pres">
      <dgm:prSet presAssocID="{1C5A3503-5DE5-459B-860E-6E55F3185D07}" presName="Name8" presStyleCnt="0"/>
      <dgm:spPr/>
    </dgm:pt>
    <dgm:pt modelId="{E31F4193-284F-45A4-9BD4-702CC70C9737}" type="pres">
      <dgm:prSet presAssocID="{1C5A3503-5DE5-459B-860E-6E55F3185D07}" presName="level" presStyleLbl="node1" presStyleIdx="1" presStyleCnt="4" custScaleX="9841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95BCD0C-E0F0-4C51-95D3-B7EF73089582}" type="pres">
      <dgm:prSet presAssocID="{1C5A3503-5DE5-459B-860E-6E55F3185D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8D01DD-6945-4F27-80C2-F55D524B5B2B}" type="pres">
      <dgm:prSet presAssocID="{226CA0F7-3C8C-4470-9EBB-76386231C534}" presName="Name8" presStyleCnt="0"/>
      <dgm:spPr/>
    </dgm:pt>
    <dgm:pt modelId="{D3A49F93-9F38-4B25-A3BB-8E0B0980EEFA}" type="pres">
      <dgm:prSet presAssocID="{226CA0F7-3C8C-4470-9EBB-76386231C534}" presName="level" presStyleLbl="node1" presStyleIdx="2" presStyleCnt="4" custScaleX="98943" custLinFactNeighborX="-794" custLinFactNeighborY="-241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E4AFA3F-0FAF-4F4E-B59A-66385BA4F272}" type="pres">
      <dgm:prSet presAssocID="{226CA0F7-3C8C-4470-9EBB-76386231C5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559E2BD-F418-4C89-BF84-27CB17816319}" type="pres">
      <dgm:prSet presAssocID="{BC892043-CE13-426C-B61F-C6987E286684}" presName="Name8" presStyleCnt="0"/>
      <dgm:spPr/>
    </dgm:pt>
    <dgm:pt modelId="{9FDC00EC-8A37-4227-B9A8-10EA8700CA27}" type="pres">
      <dgm:prSet presAssocID="{BC892043-CE13-426C-B61F-C6987E286684}" presName="level" presStyleLbl="node1" presStyleIdx="3" presStyleCnt="4" custLinFactNeighborX="-238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1BB713B-8363-4FD1-B117-241D779813C2}" type="pres">
      <dgm:prSet presAssocID="{BC892043-CE13-426C-B61F-C6987E2866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60DF0DA-EBF0-42C1-98EE-A702CB017C0E}" srcId="{4685C8F0-21AF-4B24-A83B-20B6B9CD4D37}" destId="{25B3D403-55B2-458F-83FA-BDB01424533D}" srcOrd="0" destOrd="0" parTransId="{50F88E15-D848-4681-A5BD-772F79F92293}" sibTransId="{DC7AAAF3-ECDC-43C5-A739-FDBA5D59DB52}"/>
    <dgm:cxn modelId="{A3ECFCE2-CBEE-4B5C-A9B6-B019CB107294}" srcId="{4685C8F0-21AF-4B24-A83B-20B6B9CD4D37}" destId="{226CA0F7-3C8C-4470-9EBB-76386231C534}" srcOrd="2" destOrd="0" parTransId="{6C6D2C80-0FF4-4F7C-90CF-80805F7E76C5}" sibTransId="{8FDD55C5-00FB-4B07-9E51-AA4CDD0D433A}"/>
    <dgm:cxn modelId="{6012AE15-9172-4042-916B-6EFF9404F364}" type="presOf" srcId="{BC892043-CE13-426C-B61F-C6987E286684}" destId="{9FDC00EC-8A37-4227-B9A8-10EA8700CA27}" srcOrd="0" destOrd="0" presId="urn:microsoft.com/office/officeart/2005/8/layout/pyramid1"/>
    <dgm:cxn modelId="{C74C9E18-EB28-4E59-90A3-A910D4711F11}" type="presOf" srcId="{1C5A3503-5DE5-459B-860E-6E55F3185D07}" destId="{595BCD0C-E0F0-4C51-95D3-B7EF73089582}" srcOrd="1" destOrd="0" presId="urn:microsoft.com/office/officeart/2005/8/layout/pyramid1"/>
    <dgm:cxn modelId="{2364E156-0E76-4936-ADF3-63F88216D959}" srcId="{4685C8F0-21AF-4B24-A83B-20B6B9CD4D37}" destId="{BC892043-CE13-426C-B61F-C6987E286684}" srcOrd="3" destOrd="0" parTransId="{2E450F29-B617-453B-9D39-74BDF53793CE}" sibTransId="{869CE131-F5B6-4934-8293-32C85DBD4B6B}"/>
    <dgm:cxn modelId="{77056448-8BF8-4B85-A68F-6FA3B9BE7A13}" type="presOf" srcId="{4685C8F0-21AF-4B24-A83B-20B6B9CD4D37}" destId="{19EFB522-CEAB-4DFE-BAC7-BB1C69B795C4}" srcOrd="0" destOrd="0" presId="urn:microsoft.com/office/officeart/2005/8/layout/pyramid1"/>
    <dgm:cxn modelId="{34BCD0E9-A952-4F6D-9781-23F8833EA0C5}" srcId="{4685C8F0-21AF-4B24-A83B-20B6B9CD4D37}" destId="{1C5A3503-5DE5-459B-860E-6E55F3185D07}" srcOrd="1" destOrd="0" parTransId="{FCE858EE-AD6F-45A0-9708-F02578795D94}" sibTransId="{7A9B00ED-BC07-4CF3-A7C2-7BC5E1921FD7}"/>
    <dgm:cxn modelId="{91B9232B-DCBA-4482-B091-E519701671EB}" type="presOf" srcId="{25B3D403-55B2-458F-83FA-BDB01424533D}" destId="{0E187242-B83F-4024-B265-F35D4D25AC17}" srcOrd="0" destOrd="0" presId="urn:microsoft.com/office/officeart/2005/8/layout/pyramid1"/>
    <dgm:cxn modelId="{DDCE5ACE-4222-4A7D-A2D4-77275AAA4C82}" type="presOf" srcId="{BC892043-CE13-426C-B61F-C6987E286684}" destId="{71BB713B-8363-4FD1-B117-241D779813C2}" srcOrd="1" destOrd="0" presId="urn:microsoft.com/office/officeart/2005/8/layout/pyramid1"/>
    <dgm:cxn modelId="{01A3D5F0-C9DA-450A-A609-F51195A71991}" type="presOf" srcId="{226CA0F7-3C8C-4470-9EBB-76386231C534}" destId="{D3A49F93-9F38-4B25-A3BB-8E0B0980EEFA}" srcOrd="0" destOrd="0" presId="urn:microsoft.com/office/officeart/2005/8/layout/pyramid1"/>
    <dgm:cxn modelId="{B12AE463-48B1-4C55-8588-3A70D6254237}" type="presOf" srcId="{1C5A3503-5DE5-459B-860E-6E55F3185D07}" destId="{E31F4193-284F-45A4-9BD4-702CC70C9737}" srcOrd="0" destOrd="0" presId="urn:microsoft.com/office/officeart/2005/8/layout/pyramid1"/>
    <dgm:cxn modelId="{67C3DC54-659A-4631-B76A-018C344517C5}" type="presOf" srcId="{226CA0F7-3C8C-4470-9EBB-76386231C534}" destId="{BE4AFA3F-0FAF-4F4E-B59A-66385BA4F272}" srcOrd="1" destOrd="0" presId="urn:microsoft.com/office/officeart/2005/8/layout/pyramid1"/>
    <dgm:cxn modelId="{9A648FFF-35C0-4504-9196-C820F5E07D8D}" type="presOf" srcId="{25B3D403-55B2-458F-83FA-BDB01424533D}" destId="{5A30EFA0-3C29-40B4-81E4-88C575F76F16}" srcOrd="1" destOrd="0" presId="urn:microsoft.com/office/officeart/2005/8/layout/pyramid1"/>
    <dgm:cxn modelId="{1CFF0419-F92A-45B5-BB87-0C76DEF5AC4F}" type="presParOf" srcId="{19EFB522-CEAB-4DFE-BAC7-BB1C69B795C4}" destId="{BAA1BE26-99A9-4312-8E7B-E4BBD9A2BCCA}" srcOrd="0" destOrd="0" presId="urn:microsoft.com/office/officeart/2005/8/layout/pyramid1"/>
    <dgm:cxn modelId="{6F6D072C-E220-4050-867D-565E71FAA8D8}" type="presParOf" srcId="{BAA1BE26-99A9-4312-8E7B-E4BBD9A2BCCA}" destId="{0E187242-B83F-4024-B265-F35D4D25AC17}" srcOrd="0" destOrd="0" presId="urn:microsoft.com/office/officeart/2005/8/layout/pyramid1"/>
    <dgm:cxn modelId="{EB2D162F-D8EE-438C-BC2A-BEC60D95F7E3}" type="presParOf" srcId="{BAA1BE26-99A9-4312-8E7B-E4BBD9A2BCCA}" destId="{5A30EFA0-3C29-40B4-81E4-88C575F76F16}" srcOrd="1" destOrd="0" presId="urn:microsoft.com/office/officeart/2005/8/layout/pyramid1"/>
    <dgm:cxn modelId="{444D8C48-F860-4B35-8B40-AC8EB94F953D}" type="presParOf" srcId="{19EFB522-CEAB-4DFE-BAC7-BB1C69B795C4}" destId="{B61A1E2F-A1D4-49EA-A466-6B8E482B1CD8}" srcOrd="1" destOrd="0" presId="urn:microsoft.com/office/officeart/2005/8/layout/pyramid1"/>
    <dgm:cxn modelId="{50B5EFE5-E8BA-4786-A7FD-62889E7FCE2D}" type="presParOf" srcId="{B61A1E2F-A1D4-49EA-A466-6B8E482B1CD8}" destId="{E31F4193-284F-45A4-9BD4-702CC70C9737}" srcOrd="0" destOrd="0" presId="urn:microsoft.com/office/officeart/2005/8/layout/pyramid1"/>
    <dgm:cxn modelId="{9646C1D4-E2DB-4FE0-88FF-29DB31B4998B}" type="presParOf" srcId="{B61A1E2F-A1D4-49EA-A466-6B8E482B1CD8}" destId="{595BCD0C-E0F0-4C51-95D3-B7EF73089582}" srcOrd="1" destOrd="0" presId="urn:microsoft.com/office/officeart/2005/8/layout/pyramid1"/>
    <dgm:cxn modelId="{8B536E08-D16A-47A3-8694-80985984B213}" type="presParOf" srcId="{19EFB522-CEAB-4DFE-BAC7-BB1C69B795C4}" destId="{DF8D01DD-6945-4F27-80C2-F55D524B5B2B}" srcOrd="2" destOrd="0" presId="urn:microsoft.com/office/officeart/2005/8/layout/pyramid1"/>
    <dgm:cxn modelId="{D3596223-FF5F-4E57-B6C5-57259D4F5E40}" type="presParOf" srcId="{DF8D01DD-6945-4F27-80C2-F55D524B5B2B}" destId="{D3A49F93-9F38-4B25-A3BB-8E0B0980EEFA}" srcOrd="0" destOrd="0" presId="urn:microsoft.com/office/officeart/2005/8/layout/pyramid1"/>
    <dgm:cxn modelId="{B74248C3-B822-4F14-AF28-C42E5575A957}" type="presParOf" srcId="{DF8D01DD-6945-4F27-80C2-F55D524B5B2B}" destId="{BE4AFA3F-0FAF-4F4E-B59A-66385BA4F272}" srcOrd="1" destOrd="0" presId="urn:microsoft.com/office/officeart/2005/8/layout/pyramid1"/>
    <dgm:cxn modelId="{3151FCEA-8979-44CE-897E-6D478AB43084}" type="presParOf" srcId="{19EFB522-CEAB-4DFE-BAC7-BB1C69B795C4}" destId="{7559E2BD-F418-4C89-BF84-27CB17816319}" srcOrd="3" destOrd="0" presId="urn:microsoft.com/office/officeart/2005/8/layout/pyramid1"/>
    <dgm:cxn modelId="{8D1C0F12-287E-47D8-8616-8E9577D37607}" type="presParOf" srcId="{7559E2BD-F418-4C89-BF84-27CB17816319}" destId="{9FDC00EC-8A37-4227-B9A8-10EA8700CA27}" srcOrd="0" destOrd="0" presId="urn:microsoft.com/office/officeart/2005/8/layout/pyramid1"/>
    <dgm:cxn modelId="{364FB115-6200-4EDC-BF48-83129BC13562}" type="presParOf" srcId="{7559E2BD-F418-4C89-BF84-27CB17816319}" destId="{71BB713B-8363-4FD1-B117-241D779813C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87242-B83F-4024-B265-F35D4D25AC17}">
      <dsp:nvSpPr>
        <dsp:cNvPr id="0" name=""/>
        <dsp:cNvSpPr/>
      </dsp:nvSpPr>
      <dsp:spPr>
        <a:xfrm>
          <a:off x="3428989" y="0"/>
          <a:ext cx="2143145" cy="1482328"/>
        </a:xfrm>
        <a:prstGeom prst="trapezoid">
          <a:avLst>
            <a:gd name="adj" fmla="val 7590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rgbClr val="FF0000"/>
              </a:solidFill>
            </a:rPr>
            <a:t>P</a:t>
          </a:r>
          <a:r>
            <a:rPr kumimoji="1" lang="en-US" altLang="ja-JP" sz="2000" b="1" kern="1200" dirty="0" smtClean="0">
              <a:solidFill>
                <a:srgbClr val="FFC000"/>
              </a:solidFill>
            </a:rPr>
            <a:t>roblem-solving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b="1" kern="1200" dirty="0" smtClean="0"/>
            <a:t>(Continuous improvement and learning)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b="1" kern="1200" dirty="0" err="1" smtClean="0">
              <a:solidFill>
                <a:srgbClr val="FF0000"/>
              </a:solidFill>
            </a:rPr>
            <a:t>Genchi</a:t>
          </a:r>
          <a:r>
            <a:rPr kumimoji="1" lang="en-US" altLang="ja-JP" sz="1400" b="1" kern="1200" dirty="0" smtClean="0">
              <a:solidFill>
                <a:srgbClr val="FF0000"/>
              </a:solidFill>
            </a:rPr>
            <a:t> </a:t>
          </a:r>
          <a:r>
            <a:rPr kumimoji="1" lang="en-US" altLang="ja-JP" sz="1400" b="1" kern="1200" dirty="0" err="1" smtClean="0">
              <a:solidFill>
                <a:srgbClr val="FF0000"/>
              </a:solidFill>
            </a:rPr>
            <a:t>Genbutsu</a:t>
          </a:r>
          <a:endParaRPr kumimoji="1" lang="ja-JP" altLang="en-US" sz="1400" b="1" kern="1200" dirty="0">
            <a:solidFill>
              <a:srgbClr val="FF0000"/>
            </a:solidFill>
          </a:endParaRPr>
        </a:p>
      </dsp:txBody>
      <dsp:txXfrm>
        <a:off x="3428989" y="0"/>
        <a:ext cx="2143145" cy="1482328"/>
      </dsp:txXfrm>
    </dsp:sp>
    <dsp:sp modelId="{E31F4193-284F-45A4-9BD4-702CC70C9737}">
      <dsp:nvSpPr>
        <dsp:cNvPr id="0" name=""/>
        <dsp:cNvSpPr/>
      </dsp:nvSpPr>
      <dsp:spPr>
        <a:xfrm>
          <a:off x="2285993" y="1482328"/>
          <a:ext cx="4429138" cy="1482328"/>
        </a:xfrm>
        <a:prstGeom prst="trapezoid">
          <a:avLst>
            <a:gd name="adj" fmla="val 7590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rgbClr val="FF0000"/>
              </a:solidFill>
            </a:rPr>
            <a:t>P</a:t>
          </a:r>
          <a:r>
            <a:rPr kumimoji="1" lang="en-US" altLang="ja-JP" sz="2000" b="1" kern="1200" dirty="0" smtClean="0">
              <a:solidFill>
                <a:srgbClr val="FFC000"/>
              </a:solidFill>
            </a:rPr>
            <a:t>eople and Partners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b="1" kern="1200" dirty="0" smtClean="0">
              <a:solidFill>
                <a:schemeClr val="tx1"/>
              </a:solidFill>
            </a:rPr>
            <a:t>(</a:t>
          </a:r>
          <a:r>
            <a:rPr kumimoji="1" lang="en-US" altLang="ja-JP" sz="1800" b="1" kern="1200" dirty="0" smtClean="0">
              <a:solidFill>
                <a:schemeClr val="tx1"/>
              </a:solidFill>
            </a:rPr>
            <a:t>respect, challenge, and grow them)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b="1" kern="1200" dirty="0" smtClean="0">
              <a:solidFill>
                <a:srgbClr val="FF0000"/>
              </a:solidFill>
            </a:rPr>
            <a:t>(respect &amp; teamwork) </a:t>
          </a:r>
          <a:endParaRPr kumimoji="1" lang="ja-JP" altLang="en-US" sz="1800" b="1" kern="1200" dirty="0">
            <a:solidFill>
              <a:srgbClr val="FF0000"/>
            </a:solidFill>
          </a:endParaRPr>
        </a:p>
      </dsp:txBody>
      <dsp:txXfrm>
        <a:off x="3061092" y="1482328"/>
        <a:ext cx="2878940" cy="1482328"/>
      </dsp:txXfrm>
    </dsp:sp>
    <dsp:sp modelId="{D3A49F93-9F38-4B25-A3BB-8E0B0980EEFA}">
      <dsp:nvSpPr>
        <dsp:cNvPr id="0" name=""/>
        <dsp:cNvSpPr/>
      </dsp:nvSpPr>
      <dsp:spPr>
        <a:xfrm>
          <a:off x="1107217" y="2928932"/>
          <a:ext cx="6679487" cy="1482328"/>
        </a:xfrm>
        <a:prstGeom prst="trapezoid">
          <a:avLst>
            <a:gd name="adj" fmla="val 7590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b="1" kern="1200" dirty="0" smtClean="0">
              <a:solidFill>
                <a:srgbClr val="FF0000"/>
              </a:solidFill>
            </a:rPr>
            <a:t>P</a:t>
          </a:r>
          <a:r>
            <a:rPr kumimoji="1" lang="en-US" altLang="ja-JP" sz="3200" b="1" kern="1200" dirty="0" smtClean="0">
              <a:solidFill>
                <a:srgbClr val="FFC000"/>
              </a:solidFill>
            </a:rPr>
            <a:t>rocess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b="1" kern="1200" dirty="0" smtClean="0"/>
            <a:t>Eliminative Waste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b="1" kern="1200" dirty="0" smtClean="0">
              <a:solidFill>
                <a:srgbClr val="FF0000"/>
              </a:solidFill>
            </a:rPr>
            <a:t>(respect &amp; teamwork) </a:t>
          </a:r>
          <a:endParaRPr kumimoji="1" lang="ja-JP" altLang="en-US" sz="2400" b="1" kern="1200" dirty="0">
            <a:solidFill>
              <a:srgbClr val="FF0000"/>
            </a:solidFill>
          </a:endParaRPr>
        </a:p>
      </dsp:txBody>
      <dsp:txXfrm>
        <a:off x="2276127" y="2928932"/>
        <a:ext cx="4341666" cy="1482328"/>
      </dsp:txXfrm>
    </dsp:sp>
    <dsp:sp modelId="{9FDC00EC-8A37-4227-B9A8-10EA8700CA27}">
      <dsp:nvSpPr>
        <dsp:cNvPr id="0" name=""/>
        <dsp:cNvSpPr/>
      </dsp:nvSpPr>
      <dsp:spPr>
        <a:xfrm>
          <a:off x="0" y="4446984"/>
          <a:ext cx="9001125" cy="1482328"/>
        </a:xfrm>
        <a:prstGeom prst="trapezoid">
          <a:avLst>
            <a:gd name="adj" fmla="val 7590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600" b="1" kern="1200" dirty="0" smtClean="0">
              <a:solidFill>
                <a:srgbClr val="FF0000"/>
              </a:solidFill>
            </a:rPr>
            <a:t>P</a:t>
          </a:r>
          <a:r>
            <a:rPr kumimoji="1" lang="en-US" altLang="ja-JP" sz="3600" b="1" kern="1200" dirty="0" smtClean="0">
              <a:solidFill>
                <a:srgbClr val="FFC000"/>
              </a:solidFill>
            </a:rPr>
            <a:t>hilosophy </a:t>
          </a:r>
          <a:r>
            <a:rPr kumimoji="1" lang="en-US" altLang="ja-JP" sz="3600" b="1" kern="1200" dirty="0" smtClean="0">
              <a:solidFill>
                <a:srgbClr val="FF0000"/>
              </a:solidFill>
            </a:rPr>
            <a:t>(challenge)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600" b="1" kern="1200" dirty="0" smtClean="0"/>
            <a:t>(long –term thinking)</a:t>
          </a:r>
          <a:endParaRPr kumimoji="1" lang="ja-JP" altLang="en-US" sz="3600" b="1" kern="1200" dirty="0"/>
        </a:p>
      </dsp:txBody>
      <dsp:txXfrm>
        <a:off x="1575196" y="4446984"/>
        <a:ext cx="5850731" cy="1482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87242-B83F-4024-B265-F35D4D25AC17}">
      <dsp:nvSpPr>
        <dsp:cNvPr id="0" name=""/>
        <dsp:cNvSpPr/>
      </dsp:nvSpPr>
      <dsp:spPr>
        <a:xfrm>
          <a:off x="3428989" y="0"/>
          <a:ext cx="2143145" cy="1482328"/>
        </a:xfrm>
        <a:prstGeom prst="trapezoid">
          <a:avLst>
            <a:gd name="adj" fmla="val 7590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rgbClr val="FF0000"/>
              </a:solidFill>
            </a:rPr>
            <a:t>P</a:t>
          </a:r>
          <a:r>
            <a:rPr kumimoji="1" lang="en-US" altLang="ja-JP" sz="2000" b="1" kern="1200" dirty="0" smtClean="0">
              <a:solidFill>
                <a:srgbClr val="FFC000"/>
              </a:solidFill>
            </a:rPr>
            <a:t>roblem-solving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b="1" kern="1200" dirty="0" smtClean="0"/>
            <a:t>(Continuous improvement and learning)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b="1" kern="1200" dirty="0" err="1" smtClean="0">
              <a:solidFill>
                <a:srgbClr val="FF0000"/>
              </a:solidFill>
            </a:rPr>
            <a:t>Genchi</a:t>
          </a:r>
          <a:r>
            <a:rPr kumimoji="1" lang="en-US" altLang="ja-JP" sz="1400" b="1" kern="1200" dirty="0" smtClean="0">
              <a:solidFill>
                <a:srgbClr val="FF0000"/>
              </a:solidFill>
            </a:rPr>
            <a:t> </a:t>
          </a:r>
          <a:r>
            <a:rPr kumimoji="1" lang="en-US" altLang="ja-JP" sz="1400" b="1" kern="1200" dirty="0" err="1" smtClean="0">
              <a:solidFill>
                <a:srgbClr val="FF0000"/>
              </a:solidFill>
            </a:rPr>
            <a:t>Genbutsu</a:t>
          </a:r>
          <a:endParaRPr kumimoji="1" lang="ja-JP" altLang="en-US" sz="1400" b="1" kern="1200" dirty="0">
            <a:solidFill>
              <a:srgbClr val="FF0000"/>
            </a:solidFill>
          </a:endParaRPr>
        </a:p>
      </dsp:txBody>
      <dsp:txXfrm>
        <a:off x="3428989" y="0"/>
        <a:ext cx="2143145" cy="1482328"/>
      </dsp:txXfrm>
    </dsp:sp>
    <dsp:sp modelId="{E31F4193-284F-45A4-9BD4-702CC70C9737}">
      <dsp:nvSpPr>
        <dsp:cNvPr id="0" name=""/>
        <dsp:cNvSpPr/>
      </dsp:nvSpPr>
      <dsp:spPr>
        <a:xfrm>
          <a:off x="2285993" y="1482328"/>
          <a:ext cx="4429138" cy="1482328"/>
        </a:xfrm>
        <a:prstGeom prst="trapezoid">
          <a:avLst>
            <a:gd name="adj" fmla="val 7590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rgbClr val="FF0000"/>
              </a:solidFill>
            </a:rPr>
            <a:t>P</a:t>
          </a:r>
          <a:r>
            <a:rPr kumimoji="1" lang="en-US" altLang="ja-JP" sz="2000" b="1" kern="1200" dirty="0" smtClean="0">
              <a:solidFill>
                <a:srgbClr val="FFC000"/>
              </a:solidFill>
            </a:rPr>
            <a:t>eople and Partners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b="1" kern="1200" dirty="0" smtClean="0">
              <a:solidFill>
                <a:schemeClr val="tx1"/>
              </a:solidFill>
            </a:rPr>
            <a:t>(</a:t>
          </a:r>
          <a:r>
            <a:rPr kumimoji="1" lang="en-US" altLang="ja-JP" sz="1800" b="1" kern="1200" dirty="0" smtClean="0">
              <a:solidFill>
                <a:schemeClr val="tx1"/>
              </a:solidFill>
            </a:rPr>
            <a:t>respect, challenge, and grow them)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b="1" kern="1200" dirty="0" smtClean="0">
              <a:solidFill>
                <a:srgbClr val="FF0000"/>
              </a:solidFill>
            </a:rPr>
            <a:t>(respect &amp; teamwork) </a:t>
          </a:r>
          <a:endParaRPr kumimoji="1" lang="ja-JP" altLang="en-US" sz="1800" b="1" kern="1200" dirty="0">
            <a:solidFill>
              <a:srgbClr val="FF0000"/>
            </a:solidFill>
          </a:endParaRPr>
        </a:p>
      </dsp:txBody>
      <dsp:txXfrm>
        <a:off x="3061092" y="1482328"/>
        <a:ext cx="2878940" cy="1482328"/>
      </dsp:txXfrm>
    </dsp:sp>
    <dsp:sp modelId="{D3A49F93-9F38-4B25-A3BB-8E0B0980EEFA}">
      <dsp:nvSpPr>
        <dsp:cNvPr id="0" name=""/>
        <dsp:cNvSpPr/>
      </dsp:nvSpPr>
      <dsp:spPr>
        <a:xfrm>
          <a:off x="1107217" y="2928932"/>
          <a:ext cx="6679487" cy="1482328"/>
        </a:xfrm>
        <a:prstGeom prst="trapezoid">
          <a:avLst>
            <a:gd name="adj" fmla="val 7590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b="1" kern="1200" dirty="0" smtClean="0">
              <a:solidFill>
                <a:srgbClr val="FF0000"/>
              </a:solidFill>
            </a:rPr>
            <a:t>P</a:t>
          </a:r>
          <a:r>
            <a:rPr kumimoji="1" lang="en-US" altLang="ja-JP" sz="3200" b="1" kern="1200" dirty="0" smtClean="0">
              <a:solidFill>
                <a:srgbClr val="FFC000"/>
              </a:solidFill>
            </a:rPr>
            <a:t>rocess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b="1" kern="1200" dirty="0" smtClean="0"/>
            <a:t>Eliminative Waste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b="1" kern="1200" dirty="0" smtClean="0">
              <a:solidFill>
                <a:srgbClr val="FF0000"/>
              </a:solidFill>
            </a:rPr>
            <a:t>(respect &amp; teamwork) </a:t>
          </a:r>
          <a:endParaRPr kumimoji="1" lang="ja-JP" altLang="en-US" sz="2400" b="1" kern="1200" dirty="0">
            <a:solidFill>
              <a:srgbClr val="FF0000"/>
            </a:solidFill>
          </a:endParaRPr>
        </a:p>
      </dsp:txBody>
      <dsp:txXfrm>
        <a:off x="2276127" y="2928932"/>
        <a:ext cx="4341666" cy="1482328"/>
      </dsp:txXfrm>
    </dsp:sp>
    <dsp:sp modelId="{9FDC00EC-8A37-4227-B9A8-10EA8700CA27}">
      <dsp:nvSpPr>
        <dsp:cNvPr id="0" name=""/>
        <dsp:cNvSpPr/>
      </dsp:nvSpPr>
      <dsp:spPr>
        <a:xfrm>
          <a:off x="0" y="4446984"/>
          <a:ext cx="9001125" cy="1482328"/>
        </a:xfrm>
        <a:prstGeom prst="trapezoid">
          <a:avLst>
            <a:gd name="adj" fmla="val 7590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600" b="1" kern="1200" dirty="0" smtClean="0">
              <a:solidFill>
                <a:srgbClr val="FF0000"/>
              </a:solidFill>
            </a:rPr>
            <a:t>P</a:t>
          </a:r>
          <a:r>
            <a:rPr kumimoji="1" lang="en-US" altLang="ja-JP" sz="3600" b="1" kern="1200" dirty="0" smtClean="0">
              <a:solidFill>
                <a:srgbClr val="FFC000"/>
              </a:solidFill>
            </a:rPr>
            <a:t>hilosophy </a:t>
          </a:r>
          <a:r>
            <a:rPr kumimoji="1" lang="en-US" altLang="ja-JP" sz="3600" b="1" kern="1200" dirty="0" smtClean="0">
              <a:solidFill>
                <a:srgbClr val="FF0000"/>
              </a:solidFill>
            </a:rPr>
            <a:t>(challenge)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600" b="1" kern="1200" dirty="0" smtClean="0"/>
            <a:t>(long –term thinking)</a:t>
          </a:r>
          <a:endParaRPr kumimoji="1" lang="ja-JP" altLang="en-US" sz="3600" b="1" kern="1200" dirty="0"/>
        </a:p>
      </dsp:txBody>
      <dsp:txXfrm>
        <a:off x="1575196" y="4446984"/>
        <a:ext cx="5850731" cy="1482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4AC46D-A92D-4C1B-BC63-36BAF2443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50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ED285-C4D0-4328-A599-59E59C6AE22A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0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963AF-260E-41D6-8654-FCBC47BAB1AB}" type="slidenum">
              <a:rPr lang="en-US"/>
              <a:pPr/>
              <a:t>3</a:t>
            </a:fld>
            <a:endParaRPr lang="en-US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87388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4251325"/>
            <a:ext cx="5969000" cy="4787900"/>
          </a:xfrm>
        </p:spPr>
        <p:txBody>
          <a:bodyPr/>
          <a:lstStyle/>
          <a:p>
            <a:r>
              <a:rPr lang="tr-TR" altLang="ja-JP" sz="1500"/>
              <a:t>In the first part, I’ll mention Global </a:t>
            </a:r>
            <a:r>
              <a:rPr lang="tr-TR" altLang="ja-JP" sz="1500">
                <a:latin typeface="Arial Unicode MS" panose="020B0604020202020204" pitchFamily="34" charset="-128"/>
              </a:rPr>
              <a:t>Toyota</a:t>
            </a:r>
            <a:r>
              <a:rPr lang="tr-TR" altLang="ja-JP" sz="1500"/>
              <a:t>’s today</a:t>
            </a:r>
          </a:p>
          <a:p>
            <a:r>
              <a:rPr lang="tr-TR" altLang="ja-JP" sz="1500"/>
              <a:t>Then I want to give some information about our company and our invesment experience in Turkey. Finally, I’d like to touch upon the advantages of Turkey and further improvement areas. </a:t>
            </a:r>
            <a:endParaRPr lang="tr-TR" altLang="ja-JP" sz="150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62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33AB27-ED9E-4F05-A9E3-83DA1EDDBE9D}" type="slidenum">
              <a:rPr lang="en-US"/>
              <a:pPr/>
              <a:t>6</a:t>
            </a:fld>
            <a:endParaRPr 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5C8F6-54B6-46EA-A3B2-79EF73FAA0C8}" type="slidenum">
              <a:rPr lang="en-US"/>
              <a:pPr/>
              <a:t>7</a:t>
            </a:fld>
            <a:endParaRPr 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97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42F20-2FE4-410A-8EC2-169ECE3FCB60}" type="slidenum">
              <a:rPr lang="en-US"/>
              <a:pPr/>
              <a:t>14</a:t>
            </a:fld>
            <a:endParaRPr lang="en-U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Has your life become . . . </a:t>
            </a:r>
          </a:p>
          <a:p>
            <a:r>
              <a:rPr lang="en-US"/>
              <a:t>More or less complex</a:t>
            </a:r>
          </a:p>
          <a:p>
            <a:r>
              <a:rPr lang="en-US"/>
              <a:t>More or less time</a:t>
            </a:r>
          </a:p>
          <a:p>
            <a:r>
              <a:rPr lang="en-US"/>
              <a:t>More or less expectations</a:t>
            </a:r>
          </a:p>
          <a:p>
            <a:r>
              <a:rPr lang="en-US"/>
              <a:t>More or less resources</a:t>
            </a:r>
          </a:p>
          <a:p>
            <a:r>
              <a:rPr lang="en-US"/>
              <a:t>More or less work-life balance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4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EF640-5C12-400E-A8E0-CD77ED51EE2B}" type="slidenum">
              <a:rPr lang="en-US"/>
              <a:pPr/>
              <a:t>17</a:t>
            </a:fld>
            <a:endParaRPr 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7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C3790-E8C2-4D2A-989D-D942499D5803}" type="slidenum">
              <a:rPr lang="en-US"/>
              <a:pPr/>
              <a:t>18</a:t>
            </a:fld>
            <a:endParaRPr 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4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E3BCF-47CD-4900-A899-DC9396E46CBE}" type="slidenum">
              <a:rPr lang="en-US"/>
              <a:pPr/>
              <a:t>27</a:t>
            </a:fld>
            <a:endParaRPr lang="en-US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5063" y="676275"/>
            <a:ext cx="4602162" cy="3451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78412" cy="4127500"/>
          </a:xfrm>
        </p:spPr>
        <p:txBody>
          <a:bodyPr/>
          <a:lstStyle/>
          <a:p>
            <a:r>
              <a:rPr lang="en-US"/>
              <a:t>Steven Spears</a:t>
            </a:r>
          </a:p>
          <a:p>
            <a:r>
              <a:rPr lang="en-US"/>
              <a:t>Have seen how it has transformed a company</a:t>
            </a:r>
          </a:p>
          <a:p>
            <a:r>
              <a:rPr lang="en-US"/>
              <a:t>Interesting – huge resource restraints, terrible domestic market, 50 year late start</a:t>
            </a:r>
          </a:p>
          <a:p>
            <a:r>
              <a:rPr lang="en-US"/>
              <a:t>Post War Japan – out of the ashes</a:t>
            </a:r>
          </a:p>
          <a:p>
            <a:r>
              <a:rPr lang="en-US"/>
              <a:t>PDCA – the scientific method – continuous improvement and problem solving cycle</a:t>
            </a:r>
          </a:p>
          <a:p>
            <a:r>
              <a:rPr lang="en-US"/>
              <a:t>Showed how factory workers </a:t>
            </a:r>
          </a:p>
          <a:p>
            <a:r>
              <a:rPr lang="en-US"/>
              <a:t>1 million ideas every year</a:t>
            </a:r>
          </a:p>
          <a:p>
            <a:r>
              <a:rPr lang="en-US"/>
              <a:t>Problem-solving culture – walk in with a “learning” mindset</a:t>
            </a:r>
          </a:p>
          <a:p>
            <a:r>
              <a:rPr lang="en-US"/>
              <a:t>But it doesn’t translate well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18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6819D-50C2-48D0-8A7D-F018F01C720E}" type="slidenum">
              <a:rPr lang="en-US"/>
              <a:pPr/>
              <a:t>28</a:t>
            </a:fld>
            <a:endParaRPr lang="en-US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8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51DC-6F2D-40EC-98A5-AC0D90DD3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8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EAC6-AB82-42BE-989F-976D249E3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1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1BCF-BA15-4CD0-86EE-78E232559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8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FC1046-9D87-4103-9381-8C3DF34A09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4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FCD1-715D-49AC-A279-FB047F0E5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1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25E6-EEBA-40B4-8480-9626D9DFC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8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46A3-78F2-4030-AC48-DAB37B124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4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874C-C3F6-4FD6-9E35-E82398A5D7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3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8479-0635-4A7D-8D5B-B07299A19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60CC-707E-411D-9BB5-349C92DD9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4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1131-FCB5-49C3-8ABF-E969C2C2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89EC-C11D-47A2-B61B-261EFCCAB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0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8B323-60EB-4CC3-8479-F0E9CA8DA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4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sz="4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sz="3200"/>
          </a:p>
        </p:txBody>
      </p:sp>
      <p:pic>
        <p:nvPicPr>
          <p:cNvPr id="6148" name="Picture 4" descr="toyota way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7342188" y="65563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u="sng">
                <a:solidFill>
                  <a:srgbClr val="FF00FF"/>
                </a:solidFill>
                <a:latin typeface="Times New Roman" panose="02020603050405020304" pitchFamily="18" charset="0"/>
              </a:rPr>
              <a:t>TYSON treats CHARLIE</a:t>
            </a:r>
            <a:r>
              <a:rPr lang="en-US" sz="4000">
                <a:latin typeface="Times New Roman" panose="02020603050405020304" pitchFamily="18" charset="0"/>
              </a:rPr>
              <a:t/>
            </a:r>
            <a:br>
              <a:rPr lang="en-US" sz="4000">
                <a:latin typeface="Times New Roman" panose="02020603050405020304" pitchFamily="18" charset="0"/>
              </a:rPr>
            </a:br>
            <a:r>
              <a:rPr lang="en-US" sz="4000">
                <a:latin typeface="Times New Roman" panose="02020603050405020304" pitchFamily="18" charset="0"/>
              </a:rPr>
              <a:t>Doing the Right Thing for Customer </a:t>
            </a:r>
            <a:r>
              <a:rPr lang="en-US" sz="1600">
                <a:latin typeface="Times New Roman" panose="02020603050405020304" pitchFamily="18" charset="0"/>
              </a:rPr>
              <a:t>Nixon Shock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How Tyson treats Charlie Chaplin is the test of his character.</a:t>
            </a:r>
          </a:p>
          <a:p>
            <a:pPr algn="ctr"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>
                <a:latin typeface="Times New Roman" panose="02020603050405020304" pitchFamily="18" charset="0"/>
              </a:rPr>
              <a:t>“The way you treat the customer when you do not owe them anything, like how you treat somebody who cannot fight back – that is the ultimate test of your character.”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28600" y="3429000"/>
          <a:ext cx="86852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Photo Editor Photo" r:id="rId3" imgW="8685714" imgH="1828571" progId="MSPhotoEd.3">
                  <p:embed/>
                </p:oleObj>
              </mc:Choice>
              <mc:Fallback>
                <p:oleObj name="Photo Editor Photo" r:id="rId3" imgW="8685714" imgH="182857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29000"/>
                        <a:ext cx="868521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419600" y="17526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62000" y="304800"/>
            <a:ext cx="7924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8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NUMMI story</a:t>
            </a:r>
          </a:p>
          <a:p>
            <a:pPr>
              <a:lnSpc>
                <a:spcPct val="90000"/>
              </a:lnSpc>
            </a:pPr>
            <a:endParaRPr lang="en-US" altLang="en-US" sz="8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8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8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</a:rPr>
              <a:t>Building Trust with Employees</a:t>
            </a:r>
          </a:p>
        </p:txBody>
      </p:sp>
      <p:graphicFrame>
        <p:nvGraphicFramePr>
          <p:cNvPr id="19462" name="Object 6"/>
          <p:cNvGraphicFramePr>
            <a:graphicFrameLocks noGrp="1" noChangeAspect="1"/>
          </p:cNvGraphicFramePr>
          <p:nvPr>
            <p:ph/>
          </p:nvPr>
        </p:nvGraphicFramePr>
        <p:xfrm>
          <a:off x="381000" y="1676400"/>
          <a:ext cx="822960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Photo Editor Photo" r:id="rId5" imgW="8457143" imgH="1828571" progId="MSPhotoEd.3">
                  <p:embed/>
                </p:oleObj>
              </mc:Choice>
              <mc:Fallback>
                <p:oleObj name="Photo Editor Photo" r:id="rId5" imgW="8457143" imgH="182857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8229600" cy="177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latin typeface="Times New Roman" panose="02020603050405020304" pitchFamily="18" charset="0"/>
              </a:rPr>
              <a:t>“Of all the things Toyota did at NUMMI, that did most to establish trust.”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Times New Roman" panose="02020603050405020304" pitchFamily="18" charset="0"/>
              </a:rPr>
              <a:t>1980 – First Overseas JV with GM</a:t>
            </a:r>
          </a:p>
          <a:p>
            <a:r>
              <a:rPr lang="en-US" sz="2400">
                <a:latin typeface="Times New Roman" panose="02020603050405020304" pitchFamily="18" charset="0"/>
              </a:rPr>
              <a:t>Local employee union – illegal wildcat strikes.</a:t>
            </a:r>
          </a:p>
          <a:p>
            <a:r>
              <a:rPr lang="en-US" sz="2400">
                <a:latin typeface="Times New Roman" panose="02020603050405020304" pitchFamily="18" charset="0"/>
              </a:rPr>
              <a:t>Toyota took calculated risk to have the “same leaders” in the Shop Committee.</a:t>
            </a:r>
          </a:p>
          <a:p>
            <a:r>
              <a:rPr lang="en-US" sz="2400">
                <a:latin typeface="Times New Roman" panose="02020603050405020304" pitchFamily="18" charset="0"/>
              </a:rPr>
              <a:t>Sent them to Japan and received back “Converted”</a:t>
            </a:r>
          </a:p>
          <a:p>
            <a:pPr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</a:rPr>
              <a:t>Run at 75% capacity BUT didn’t lay anybody off.</a:t>
            </a:r>
          </a:p>
          <a:p>
            <a:r>
              <a:rPr lang="en-US" sz="2400">
                <a:latin typeface="Times New Roman" panose="02020603050405020304" pitchFamily="18" charset="0"/>
              </a:rPr>
              <a:t>Found more useful tasks for them like </a:t>
            </a:r>
            <a:r>
              <a:rPr lang="en-US" sz="2400" i="1">
                <a:latin typeface="Times New Roman" panose="02020603050405020304" pitchFamily="18" charset="0"/>
              </a:rPr>
              <a:t>Kaizen</a:t>
            </a:r>
            <a:r>
              <a:rPr lang="en-US" sz="24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915400" cy="1706562"/>
          </a:xfrm>
        </p:spPr>
        <p:txBody>
          <a:bodyPr/>
          <a:lstStyle/>
          <a:p>
            <a:pPr algn="l"/>
            <a:r>
              <a:rPr lang="en-US">
                <a:latin typeface="Times New Roman" panose="02020603050405020304" pitchFamily="18" charset="0"/>
              </a:rPr>
              <a:t>Don’t Let Business Decisions Undermine </a:t>
            </a:r>
            <a:r>
              <a:rPr lang="en-US" b="1" u="sng">
                <a:solidFill>
                  <a:srgbClr val="FF00FF"/>
                </a:solidFill>
                <a:latin typeface="Times New Roman" panose="02020603050405020304" pitchFamily="18" charset="0"/>
              </a:rPr>
              <a:t>Trust &amp; Mutual Respect</a:t>
            </a:r>
            <a:r>
              <a:rPr lang="en-US">
                <a:latin typeface="Times New Roman" panose="02020603050405020304" pitchFamily="18" charset="0"/>
              </a:rPr>
              <a:t>                                                </a:t>
            </a:r>
            <a:r>
              <a:rPr lang="en-US" sz="1800">
                <a:latin typeface="Times New Roman" panose="02020603050405020304" pitchFamily="18" charset="0"/>
              </a:rPr>
              <a:t>Chicken Tax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71800"/>
            <a:ext cx="8229600" cy="137160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</a:rPr>
              <a:t>Maintaining jobs is part of obligation to the community &amp; society.</a:t>
            </a:r>
          </a:p>
          <a:p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u="sng">
                <a:solidFill>
                  <a:srgbClr val="FF00FF"/>
                </a:solidFill>
                <a:latin typeface="Times New Roman" panose="02020603050405020304" pitchFamily="18" charset="0"/>
              </a:rPr>
              <a:t>Walk What You Talk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27432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You can’t just say human resources are important asset; you have to walk the talk every day.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People really watch what you DO, rather than listen to what you say.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480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352800" y="2209800"/>
            <a:ext cx="3124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Complex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791200" y="2819400"/>
            <a:ext cx="3124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Time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895600" y="2895600"/>
            <a:ext cx="3124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Resources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638800" y="3200400"/>
            <a:ext cx="3124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181600" y="3657600"/>
            <a:ext cx="3124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343400" y="3962400"/>
            <a:ext cx="3124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Work-life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balance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257800" y="1295400"/>
            <a:ext cx="3124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Expectations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  <p:bldP spid="11268" grpId="0" autoUpdateAnimBg="0"/>
      <p:bldP spid="11269" grpId="0" autoUpdateAnimBg="0"/>
      <p:bldP spid="11270" grpId="0" autoUpdateAnimBg="0"/>
      <p:bldP spid="11271" grpId="0" autoUpdateAnimBg="0"/>
      <p:bldP spid="11272" grpId="0" autoUpdateAnimBg="0"/>
      <p:bldP spid="11273" grpId="0" autoUpdateAnimBg="0"/>
      <p:bldP spid="1127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457200"/>
            <a:ext cx="395287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  <a:ln/>
        </p:spPr>
        <p:txBody>
          <a:bodyPr/>
          <a:lstStyle/>
          <a:p>
            <a:r>
              <a:rPr lang="en-US" b="1" u="sng">
                <a:solidFill>
                  <a:srgbClr val="FF00FF"/>
                </a:solidFill>
                <a:latin typeface="Times New Roman" panose="02020603050405020304" pitchFamily="18" charset="0"/>
              </a:rPr>
              <a:t>Self Reliance &amp;</a:t>
            </a: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b="1" u="sng">
                <a:solidFill>
                  <a:schemeClr val="accent2"/>
                </a:solidFill>
                <a:latin typeface="Times New Roman" panose="02020603050405020304" pitchFamily="18" charset="0"/>
              </a:rPr>
              <a:t>Responsibility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latin typeface="Times New Roman" panose="02020603050405020304" pitchFamily="18" charset="0"/>
              </a:rPr>
              <a:t>Let’s do it ourselves!!</a:t>
            </a:r>
          </a:p>
          <a:p>
            <a:pPr>
              <a:lnSpc>
                <a:spcPct val="80000"/>
              </a:lnSpc>
            </a:pPr>
            <a:endParaRPr lang="en-US" sz="2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anose="02020603050405020304" pitchFamily="18" charset="0"/>
              </a:rPr>
              <a:t>Strive to decide your own fate, act with self reliance, trusting in your own capabilities.</a:t>
            </a:r>
          </a:p>
          <a:p>
            <a:pPr>
              <a:lnSpc>
                <a:spcPct val="80000"/>
              </a:lnSpc>
            </a:pPr>
            <a:endParaRPr lang="en-US" sz="2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anose="02020603050405020304" pitchFamily="18" charset="0"/>
              </a:rPr>
              <a:t>Accept the responsibility for your own conduct and for maintaining &amp; improving skills that enable you to produce added value.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5800"/>
          </a:xfr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Principle:13</a:t>
            </a:r>
          </a:p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NEMAWASHI</a:t>
            </a:r>
          </a:p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i="1">
                <a:latin typeface="Times" panose="02020603050405020304" pitchFamily="18" charset="0"/>
                <a:ea typeface="MS PGothic" panose="020B0600070205080204" pitchFamily="34" charset="-128"/>
              </a:rPr>
              <a:t>Make decisions slowly by consensus, thoroughly  considering all options; implement rapidly.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6858000" cy="1676400"/>
          </a:xfrm>
        </p:spPr>
        <p:txBody>
          <a:bodyPr anchor="ctr"/>
          <a:lstStyle/>
          <a:p>
            <a:pPr algn="l"/>
            <a:r>
              <a:rPr lang="en-US" sz="28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To stand out as the preeminent analyst of the strategy &amp; tactics – </a:t>
            </a:r>
            <a:r>
              <a:rPr lang="en-US" sz="2800" i="1">
                <a:solidFill>
                  <a:srgbClr val="FF0066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Nothing is assumed</a:t>
            </a:r>
            <a:r>
              <a:rPr lang="en-US" sz="28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, </a:t>
            </a:r>
            <a:r>
              <a:rPr lang="en-US" sz="2800" i="1">
                <a:solidFill>
                  <a:schemeClr val="folHlink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everything is verified</a:t>
            </a:r>
            <a:r>
              <a:rPr lang="en-US" sz="28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. The goal is getting it right.  </a:t>
            </a:r>
          </a:p>
        </p:txBody>
      </p:sp>
      <p:pic>
        <p:nvPicPr>
          <p:cNvPr id="44035" name="Picture 3" descr="BSL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200400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4114800" y="4343400"/>
            <a:ext cx="7620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5715000" y="3505200"/>
            <a:ext cx="304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230346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7" descr="bd06210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23622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934200" y="838200"/>
            <a:ext cx="1905000" cy="48577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</a:rPr>
              <a:t>Principle:13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52400" y="5105400"/>
            <a:ext cx="60960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600">
                <a:latin typeface="Times New Roman" panose="02020603050405020304" pitchFamily="18" charset="0"/>
              </a:rPr>
              <a:t>Ask Why in addition to What!!</a:t>
            </a:r>
          </a:p>
          <a:p>
            <a:pPr>
              <a:buFontTx/>
              <a:buChar char="•"/>
            </a:pPr>
            <a:r>
              <a:rPr lang="en-US" sz="2600">
                <a:latin typeface="Times New Roman" panose="02020603050405020304" pitchFamily="18" charset="0"/>
              </a:rPr>
              <a:t>Challenge conventional assumptions</a:t>
            </a:r>
          </a:p>
          <a:p>
            <a:pPr>
              <a:buFontTx/>
              <a:buChar char="•"/>
            </a:pPr>
            <a:r>
              <a:rPr lang="en-US" sz="2600">
                <a:latin typeface="Times New Roman" panose="02020603050405020304" pitchFamily="18" charset="0"/>
              </a:rPr>
              <a:t>Focus on Due Diligence &amp; Strategic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>
                <a:latin typeface="Times New Roman" panose="02020603050405020304" pitchFamily="18" charset="0"/>
                <a:ea typeface="MS PGothic" panose="020B0600070205080204" pitchFamily="34" charset="-128"/>
              </a:rPr>
              <a:t>Principle Thirteen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371600" y="1393825"/>
            <a:ext cx="6400800" cy="527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400">
                <a:latin typeface="Times New Roman" panose="02020603050405020304" pitchFamily="18" charset="0"/>
                <a:ea typeface="MS PGothic" panose="020B0600070205080204" pitchFamily="34" charset="-128"/>
              </a:rPr>
              <a:t>“For an year-long project ,Toyota will spend 9 to 10 months for planning, then implement in a small way-such as with pilot production-and be fully implemented at the end of the year, with virtually no remaining problems.”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ea typeface="MS PGothic" panose="020B0600070205080204" pitchFamily="34" charset="-128"/>
              </a:rPr>
              <a:t>	</a:t>
            </a:r>
            <a:r>
              <a:rPr 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-Alex Warren,</a:t>
            </a:r>
            <a:br>
              <a:rPr 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</a:br>
            <a:r>
              <a:rPr 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 former senior V.P., Toyota Motor Manufacturing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391400" y="733425"/>
            <a:ext cx="838200" cy="48577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/>
          <a:lstStyle/>
          <a:p>
            <a:r>
              <a:rPr lang="en-US" sz="3400">
                <a:latin typeface="Times New Roman" panose="02020603050405020304" pitchFamily="18" charset="0"/>
              </a:rPr>
              <a:t>Through consideration in decision making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>
                <a:latin typeface="Times New Roman" panose="02020603050405020304" pitchFamily="18" charset="0"/>
              </a:rPr>
              <a:t>What is really going on?</a:t>
            </a:r>
          </a:p>
          <a:p>
            <a:pPr marL="609600" indent="-609600">
              <a:buFontTx/>
              <a:buAutoNum type="arabicPeriod"/>
            </a:pPr>
            <a:r>
              <a:rPr lang="en-US">
                <a:latin typeface="Times New Roman" panose="02020603050405020304" pitchFamily="18" charset="0"/>
              </a:rPr>
              <a:t>Why</a:t>
            </a:r>
            <a:r>
              <a:rPr lang="en-US" baseline="28000">
                <a:latin typeface="Times New Roman" panose="02020603050405020304" pitchFamily="18" charset="0"/>
              </a:rPr>
              <a:t>5</a:t>
            </a:r>
          </a:p>
          <a:p>
            <a:pPr marL="609600" indent="-609600">
              <a:buFontTx/>
              <a:buAutoNum type="arabicPeriod"/>
            </a:pPr>
            <a:r>
              <a:rPr lang="en-US">
                <a:latin typeface="Times New Roman" panose="02020603050405020304" pitchFamily="18" charset="0"/>
              </a:rPr>
              <a:t>Detailed rationale for preferred solution</a:t>
            </a:r>
          </a:p>
          <a:p>
            <a:pPr marL="609600" indent="-609600">
              <a:buFontTx/>
              <a:buAutoNum type="arabicPeriod"/>
            </a:pPr>
            <a:r>
              <a:rPr lang="en-US">
                <a:latin typeface="Times New Roman" panose="02020603050405020304" pitchFamily="18" charset="0"/>
              </a:rPr>
              <a:t>Consensus within the team</a:t>
            </a:r>
          </a:p>
          <a:p>
            <a:pPr marL="609600" indent="-609600">
              <a:buFontTx/>
              <a:buAutoNum type="arabicPeriod"/>
            </a:pPr>
            <a:r>
              <a:rPr lang="en-US">
                <a:latin typeface="Times New Roman" panose="02020603050405020304" pitchFamily="18" charset="0"/>
              </a:rPr>
              <a:t>Efficient communication  </a:t>
            </a:r>
          </a:p>
          <a:p>
            <a:pPr marL="609600" indent="-609600">
              <a:buFontTx/>
              <a:buAutoNum type="arabicPeriod"/>
            </a:pPr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572000"/>
          </a:xfr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6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Principle:1</a:t>
            </a:r>
          </a:p>
          <a:p>
            <a:pPr algn="ctr" eaLnBrk="0" hangingPunct="0">
              <a:spcBef>
                <a:spcPct val="50000"/>
              </a:spcBef>
              <a:buFontTx/>
              <a:buNone/>
            </a:pPr>
            <a:endParaRPr lang="en-US" sz="6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i="1">
                <a:latin typeface="Times" panose="02020603050405020304" pitchFamily="18" charset="0"/>
                <a:ea typeface="MS PGothic" panose="020B0600070205080204" pitchFamily="34" charset="-128"/>
              </a:rPr>
              <a:t>Base management decisions on a long term  philosophy, even at the expense of short-term financial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</a:rPr>
              <a:t>Set-Based Approach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>
                <a:latin typeface="Times New Roman" panose="02020603050405020304" pitchFamily="18" charset="0"/>
              </a:rPr>
              <a:t>One of the hardest and the most important lesson Senior Managers at Toyota teach young engineers is to –</a:t>
            </a:r>
          </a:p>
          <a:p>
            <a:pPr>
              <a:buFontTx/>
              <a:buNone/>
            </a:pPr>
            <a:r>
              <a:rPr lang="en-US"/>
              <a:t>	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sz="4400">
                <a:solidFill>
                  <a:srgbClr val="FF0066"/>
                </a:solidFill>
                <a:latin typeface="Times New Roman" panose="02020603050405020304" pitchFamily="18" charset="0"/>
              </a:rPr>
              <a:t>DELAY DECISION</a:t>
            </a:r>
            <a:r>
              <a:rPr lang="en-US" sz="4400">
                <a:latin typeface="Times New Roman" panose="02020603050405020304" pitchFamily="18" charset="0"/>
              </a:rPr>
              <a:t> until a broad array of </a:t>
            </a:r>
            <a:r>
              <a:rPr lang="en-US" sz="4400">
                <a:solidFill>
                  <a:schemeClr val="folHlink"/>
                </a:solidFill>
                <a:latin typeface="Times New Roman" panose="02020603050405020304" pitchFamily="18" charset="0"/>
              </a:rPr>
              <a:t>alternatives</a:t>
            </a:r>
            <a:r>
              <a:rPr lang="en-US" sz="4400">
                <a:latin typeface="Times New Roman" panose="02020603050405020304" pitchFamily="18" charset="0"/>
              </a:rPr>
              <a:t> has been considered.</a:t>
            </a:r>
            <a:r>
              <a:rPr lang="en-US" sz="4400"/>
              <a:t>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</a:rPr>
              <a:t>Getting on same page!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</a:rPr>
              <a:t>In the process of decision making many people give input and it generates consensus. </a:t>
            </a:r>
          </a:p>
          <a:p>
            <a:r>
              <a:rPr lang="en-US">
                <a:latin typeface="Times New Roman" panose="02020603050405020304" pitchFamily="18" charset="0"/>
              </a:rPr>
              <a:t>By the time formal proposal comes up for a high level approval, the decision is already made. </a:t>
            </a:r>
          </a:p>
          <a:p>
            <a:r>
              <a:rPr lang="en-US">
                <a:latin typeface="Times New Roman" panose="02020603050405020304" pitchFamily="18" charset="0"/>
              </a:rPr>
              <a:t>Agreements have been reached and the final meeting is a formality.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>
                <a:latin typeface="Times New Roman" panose="02020603050405020304" pitchFamily="18" charset="0"/>
              </a:rPr>
              <a:t>Alternative Toyota decision making methods</a:t>
            </a:r>
            <a:r>
              <a:rPr lang="en-US" sz="4000"/>
              <a:t>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38200" y="4953000"/>
            <a:ext cx="1295400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  <a:p>
            <a:r>
              <a:rPr lang="en-US">
                <a:latin typeface="Times New Roman" panose="02020603050405020304" pitchFamily="18" charset="0"/>
              </a:rPr>
              <a:t>Decide &amp; Announce</a:t>
            </a:r>
          </a:p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257800" y="1752600"/>
            <a:ext cx="1905000" cy="3675063"/>
          </a:xfrm>
          <a:prstGeom prst="rect">
            <a:avLst/>
          </a:prstGeom>
          <a:noFill/>
          <a:ln w="12700">
            <a:solidFill>
              <a:srgbClr val="0000FF"/>
            </a:solidFill>
            <a:prstDash val="lgDashDot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Preferred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algn="ctr"/>
            <a:r>
              <a:rPr lang="en-US"/>
              <a:t>Fallback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486400" y="2819400"/>
            <a:ext cx="1524000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anose="02020603050405020304" pitchFamily="18" charset="0"/>
              </a:rPr>
              <a:t>Group Consensus, Management Approval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7315200" y="1905000"/>
            <a:ext cx="1524000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anose="02020603050405020304" pitchFamily="18" charset="0"/>
              </a:rPr>
              <a:t>Group Consensus, with Full Authority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2362200" y="4038600"/>
            <a:ext cx="1295400" cy="14747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anose="02020603050405020304" pitchFamily="18" charset="0"/>
              </a:rPr>
              <a:t>Seek Individual Input, then Decide &amp; Announce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3733800" y="3124200"/>
            <a:ext cx="1295400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anose="02020603050405020304" pitchFamily="18" charset="0"/>
              </a:rPr>
              <a:t>Seek Group Input, then Decide &amp; Announce</a:t>
            </a:r>
          </a:p>
        </p:txBody>
      </p:sp>
      <p:sp>
        <p:nvSpPr>
          <p:cNvPr id="53261" name="AutoShape 13"/>
          <p:cNvSpPr>
            <a:spLocks noChangeArrowheads="1"/>
          </p:cNvSpPr>
          <p:nvPr/>
        </p:nvSpPr>
        <p:spPr bwMode="auto">
          <a:xfrm>
            <a:off x="1371600" y="4343400"/>
            <a:ext cx="914400" cy="533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3048000" y="3505200"/>
            <a:ext cx="609600" cy="381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auto">
          <a:xfrm>
            <a:off x="4419600" y="2438400"/>
            <a:ext cx="685800" cy="533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>
            <a:off x="6172200" y="2209800"/>
            <a:ext cx="1143000" cy="533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AutoShape 18"/>
          <p:cNvSpPr>
            <a:spLocks noChangeArrowheads="1"/>
          </p:cNvSpPr>
          <p:nvPr/>
        </p:nvSpPr>
        <p:spPr bwMode="auto">
          <a:xfrm flipH="1" flipV="1">
            <a:off x="7086600" y="3124200"/>
            <a:ext cx="990600" cy="685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AutoShape 19"/>
          <p:cNvSpPr>
            <a:spLocks noChangeArrowheads="1"/>
          </p:cNvSpPr>
          <p:nvPr/>
        </p:nvSpPr>
        <p:spPr bwMode="auto">
          <a:xfrm flipH="1" flipV="1">
            <a:off x="5181600" y="4114800"/>
            <a:ext cx="1295400" cy="609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3657600" y="5867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anose="02020603050405020304" pitchFamily="18" charset="0"/>
              </a:rPr>
              <a:t>Time</a:t>
            </a:r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>
            <a:off x="3810000" y="6172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 flipV="1">
            <a:off x="381000" y="2133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 rot="16200000">
            <a:off x="-827881" y="3890169"/>
            <a:ext cx="220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anose="02020603050405020304" pitchFamily="18" charset="0"/>
              </a:rPr>
              <a:t>Level of Involvement</a:t>
            </a: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7239000" y="3886200"/>
            <a:ext cx="1676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anose="02020603050405020304" pitchFamily="18" charset="0"/>
              </a:rPr>
              <a:t>Fallback</a:t>
            </a:r>
          </a:p>
          <a:p>
            <a:r>
              <a:rPr lang="en-US" sz="1400">
                <a:latin typeface="Times New Roman" panose="02020603050405020304" pitchFamily="18" charset="0"/>
              </a:rPr>
              <a:t>(if consensus is not achieved)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latin typeface="Times New Roman" panose="02020603050405020304" pitchFamily="18" charset="0"/>
              </a:rPr>
              <a:t>Communicate visually on one piece of paper.</a:t>
            </a:r>
          </a:p>
        </p:txBody>
      </p:sp>
      <p:graphicFrame>
        <p:nvGraphicFramePr>
          <p:cNvPr id="5427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005013" y="1825625"/>
          <a:ext cx="513397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Document" r:id="rId3" imgW="5821680" imgH="4934712" progId="Word.Document.8">
                  <p:embed/>
                </p:oleObj>
              </mc:Choice>
              <mc:Fallback>
                <p:oleObj name="Document" r:id="rId3" imgW="5821680" imgH="493471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825625"/>
                        <a:ext cx="5133975" cy="435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</a:rPr>
              <a:t>Plan-Do-Check-Act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endParaRPr lang="en-US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Grasp Situation</a:t>
            </a:r>
          </a:p>
          <a:p>
            <a:endParaRPr lang="en-US" sz="2000"/>
          </a:p>
          <a:p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Plan</a:t>
            </a:r>
          </a:p>
          <a:p>
            <a:endParaRPr lang="en-US" sz="2000"/>
          </a:p>
          <a:p>
            <a:pPr>
              <a:buFontTx/>
              <a:buNone/>
            </a:pPr>
            <a:r>
              <a:rPr lang="en-US" sz="2000"/>
              <a:t>Do</a:t>
            </a:r>
          </a:p>
          <a:p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Check &amp; Act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581400" y="2971800"/>
            <a:ext cx="5410200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                           Current Situation</a:t>
            </a:r>
          </a:p>
          <a:p>
            <a:r>
              <a:rPr lang="en-US"/>
              <a:t>      (Analysis of Need &amp; Contributing Conditions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581400" y="1524000"/>
            <a:ext cx="5410200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                                   Title                                       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581400" y="2057400"/>
            <a:ext cx="5426075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		Background</a:t>
            </a:r>
          </a:p>
          <a:p>
            <a:r>
              <a:rPr lang="en-US"/>
              <a:t>(Existing Value, Expectations, Policy, Goal, or Plan)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581400" y="3886200"/>
            <a:ext cx="5410200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                          Recommendations</a:t>
            </a:r>
          </a:p>
          <a:p>
            <a:r>
              <a:rPr lang="en-US"/>
              <a:t>                               (Cost/Benefit)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463925" y="5867400"/>
            <a:ext cx="5527675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Follow Up</a:t>
            </a:r>
          </a:p>
          <a:p>
            <a:r>
              <a:rPr lang="en-US"/>
              <a:t>(Expected Results – When/How they will be checked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581400" y="4876800"/>
            <a:ext cx="5410200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                            Implementation</a:t>
            </a:r>
          </a:p>
          <a:p>
            <a:r>
              <a:rPr lang="en-US"/>
              <a:t>                           (Details of the Plan)</a:t>
            </a: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V="1">
            <a:off x="2362200" y="16764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2362200" y="26670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What will be achieved following </a:t>
            </a:r>
            <a:r>
              <a:rPr lang="en-US" sz="2800" dirty="0" smtClean="0">
                <a:latin typeface="Times New Roman" panose="02020603050405020304" pitchFamily="18" charset="0"/>
              </a:rPr>
              <a:t>NEMAWASHI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  <a:r>
              <a:rPr lang="en-US" sz="3600" dirty="0"/>
              <a:t> 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3962400" cy="4906963"/>
          </a:xfrm>
          <a:noFill/>
          <a:ln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dirty="0">
                <a:latin typeface="Times New Roman" panose="02020603050405020304" pitchFamily="18" charset="0"/>
              </a:rPr>
              <a:t>It uncovers ALL the facts, that if not considered could lead to a great deal of pain. </a:t>
            </a:r>
          </a:p>
          <a:p>
            <a:pPr marL="609600" indent="-609600"/>
            <a:endParaRPr lang="en-US" sz="2800" dirty="0">
              <a:latin typeface="Times New Roman" panose="02020603050405020304" pitchFamily="18" charset="0"/>
            </a:endParaRPr>
          </a:p>
          <a:p>
            <a:pPr marL="609600" indent="-609600"/>
            <a:r>
              <a:rPr lang="en-US" dirty="0"/>
              <a:t>Saves from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886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3048000" y="4343400"/>
            <a:ext cx="17526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172200"/>
            <a:ext cx="8229600" cy="685800"/>
          </a:xfrm>
        </p:spPr>
        <p:txBody>
          <a:bodyPr/>
          <a:lstStyle/>
          <a:p>
            <a:r>
              <a:rPr lang="en-US" sz="4000">
                <a:solidFill>
                  <a:schemeClr val="folHlink"/>
                </a:solidFill>
              </a:rPr>
              <a:t>It feels like this . . .</a:t>
            </a:r>
          </a:p>
        </p:txBody>
      </p:sp>
      <p:graphicFrame>
        <p:nvGraphicFramePr>
          <p:cNvPr id="1536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628650" y="3170238"/>
          <a:ext cx="7886700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Photo Editor Photo" r:id="rId3" imgW="8685714" imgH="1828571" progId="MSPhotoEd.3">
                  <p:embed/>
                </p:oleObj>
              </mc:Choice>
              <mc:Fallback>
                <p:oleObj name="Photo Editor Photo" r:id="rId3" imgW="8685714" imgH="1828571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170238"/>
                        <a:ext cx="7886700" cy="166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" y="2209800"/>
          <a:ext cx="84566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Photo Editor Photo" r:id="rId5" imgW="8457143" imgH="1828571" progId="MSPhotoEd.3">
                  <p:embed/>
                </p:oleObj>
              </mc:Choice>
              <mc:Fallback>
                <p:oleObj name="Photo Editor Photo" r:id="rId5" imgW="8457143" imgH="182857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845661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81000" y="1524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100">
                <a:latin typeface="Times New Roman" panose="02020603050405020304" pitchFamily="18" charset="0"/>
              </a:rPr>
              <a:t>What will be achieved following NEMAWASHI?</a:t>
            </a:r>
            <a:r>
              <a:rPr lang="en-US" sz="4000"/>
              <a:t>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81000" y="838200"/>
            <a:ext cx="8324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latin typeface="Times New Roman" panose="02020603050405020304" pitchFamily="18" charset="0"/>
              </a:rPr>
              <a:t>2. It gets all the parties on board &amp; supporting the decision so any resistance is worked out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33400" y="16002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It saves from this .</a:t>
            </a:r>
            <a:r>
              <a:rPr lang="en-US">
                <a:solidFill>
                  <a:srgbClr val="FF0066"/>
                </a:solidFill>
              </a:rPr>
              <a:t>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40386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Times New Roman" panose="02020603050405020304" pitchFamily="18" charset="0"/>
              </a:rPr>
              <a:t>3. At achieves a great deal of learning up front before anything is even planned or implemented.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057400"/>
            <a:ext cx="38004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81000" y="1524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100">
                <a:latin typeface="Times New Roman" panose="02020603050405020304" pitchFamily="18" charset="0"/>
              </a:rPr>
              <a:t>What will be achieved following NEMAWASHI?</a:t>
            </a:r>
            <a:r>
              <a:rPr lang="en-US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Words of Wisdom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001000" cy="4267200"/>
          </a:xfrm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4400"/>
              <a:t>   </a:t>
            </a:r>
            <a:r>
              <a:rPr lang="en-US" sz="4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“It is not the strongest nor the most intelligent of the species that survives, but the one that is most adaptable to change”</a:t>
            </a:r>
          </a:p>
          <a:p>
            <a:pPr>
              <a:buFontTx/>
              <a:buNone/>
            </a:pPr>
            <a:r>
              <a:rPr lang="en-US"/>
              <a:t>					</a:t>
            </a:r>
            <a:r>
              <a:rPr lang="en-US" sz="4000"/>
              <a:t>-Charles Darwin-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850" y="333375"/>
            <a:ext cx="843915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1" tIns="47879" rIns="95761" bIns="47879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ja-JP" sz="3200" b="1">
                <a:solidFill>
                  <a:srgbClr val="99003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</a:t>
            </a:r>
            <a:r>
              <a:rPr lang="tr-TR" altLang="ja-JP" sz="3200" b="1">
                <a:solidFill>
                  <a:srgbClr val="990033"/>
                </a:solidFill>
                <a:latin typeface="Times New Roman" panose="02020603050405020304" pitchFamily="18" charset="0"/>
              </a:rPr>
              <a:t>ONTENT</a:t>
            </a:r>
            <a:endParaRPr lang="en-US" altLang="ja-JP" sz="3200" b="1">
              <a:solidFill>
                <a:srgbClr val="990033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68313" y="1268413"/>
            <a:ext cx="7056437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0066"/>
                </a:solidFill>
                <a:latin typeface="Times New Roman" panose="02020603050405020304" pitchFamily="18" charset="0"/>
              </a:rPr>
              <a:t>1.TOYOTA </a:t>
            </a: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4 P METHOD</a:t>
            </a:r>
            <a:endParaRPr lang="tr-TR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0066"/>
                </a:solidFill>
                <a:latin typeface="Times New Roman" panose="02020603050405020304" pitchFamily="18" charset="0"/>
              </a:rPr>
              <a:t>2.</a:t>
            </a: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LONG TERM PHILOSOPHY</a:t>
            </a:r>
            <a:endParaRPr lang="tr-TR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0066"/>
                </a:solidFill>
                <a:latin typeface="Times New Roman" panose="02020603050405020304" pitchFamily="18" charset="0"/>
              </a:rPr>
              <a:t>3.</a:t>
            </a: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MISSION POSSIBLE</a:t>
            </a:r>
            <a:endParaRPr lang="tr-TR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0066"/>
                </a:solidFill>
                <a:latin typeface="Times New Roman" panose="02020603050405020304" pitchFamily="18" charset="0"/>
              </a:rPr>
              <a:t>4.</a:t>
            </a: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COST CUTTING</a:t>
            </a:r>
            <a:endParaRPr lang="tr-TR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0066"/>
                </a:solidFill>
                <a:latin typeface="Times New Roman" panose="02020603050405020304" pitchFamily="18" charset="0"/>
              </a:rPr>
              <a:t>5.</a:t>
            </a: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TYSON treats CHARLIE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6.NUMMI STORY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7.TRUST &amp; MUTUAL RESPECT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8.WALK WHAT YOU TALK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9.SELF RELIANCE &amp; RESPONSIBILITY</a:t>
            </a:r>
            <a:endParaRPr lang="tr-TR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14375"/>
          </a:xfrm>
        </p:spPr>
        <p:txBody>
          <a:bodyPr anchorCtr="1"/>
          <a:lstStyle/>
          <a:p>
            <a:r>
              <a:rPr lang="en-US" altLang="ja-JP" u="sng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</a:rPr>
              <a:t>Toyota 4 P Method</a:t>
            </a:r>
            <a:endParaRPr lang="ja-JP" altLang="en-US" u="sng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4294967295"/>
          </p:nvPr>
        </p:nvGraphicFramePr>
        <p:xfrm>
          <a:off x="0" y="854075"/>
          <a:ext cx="9001125" cy="592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スライド番号プレースホルダ 4"/>
          <p:cNvSpPr txBox="1">
            <a:spLocks noGrp="1"/>
          </p:cNvSpPr>
          <p:nvPr/>
        </p:nvSpPr>
        <p:spPr bwMode="auto">
          <a:xfrm>
            <a:off x="2214563" y="6215063"/>
            <a:ext cx="471487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7487419-4DAA-471D-B412-F9EEF6F2DA60}" type="slidenum">
              <a:rPr lang="en-US" altLang="ja-JP" sz="1000"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rPr>
              <a:pPr algn="r"/>
              <a:t>4</a:t>
            </a:fld>
            <a:endParaRPr lang="en-US" altLang="ja-JP" sz="1000">
              <a:effectLst>
                <a:outerShdw blurRad="38100" dist="38100" dir="2700000" algn="tl">
                  <a:srgbClr val="FFFFFF"/>
                </a:outerShdw>
              </a:effectLst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14375"/>
          </a:xfrm>
        </p:spPr>
        <p:txBody>
          <a:bodyPr anchorCtr="1"/>
          <a:lstStyle/>
          <a:p>
            <a:r>
              <a:rPr lang="en-US" altLang="ja-JP" u="sng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</a:rPr>
              <a:t>Toyota 4 P Method</a:t>
            </a:r>
            <a:endParaRPr lang="ja-JP" altLang="en-US" u="sng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4294967295"/>
          </p:nvPr>
        </p:nvGraphicFramePr>
        <p:xfrm>
          <a:off x="0" y="854075"/>
          <a:ext cx="9001125" cy="592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スライド番号プレースホルダ 4"/>
          <p:cNvSpPr txBox="1">
            <a:spLocks noGrp="1"/>
          </p:cNvSpPr>
          <p:nvPr/>
        </p:nvSpPr>
        <p:spPr bwMode="auto">
          <a:xfrm>
            <a:off x="2209800" y="6172200"/>
            <a:ext cx="471487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0255BDA-1026-42C4-8F46-DB68BAF4932E}" type="slidenum">
              <a:rPr lang="en-US" altLang="ja-JP" sz="1000"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rPr>
              <a:pPr algn="r"/>
              <a:t>5</a:t>
            </a:fld>
            <a:endParaRPr lang="en-US" altLang="ja-JP" sz="1000">
              <a:effectLst>
                <a:outerShdw blurRad="38100" dist="38100" dir="2700000" algn="tl">
                  <a:srgbClr val="FFFFFF"/>
                </a:outerShdw>
              </a:effectLst>
              <a:ea typeface="MS PGothic" panose="020B0600070205080204" pitchFamily="34" charset="-128"/>
            </a:endParaRP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838200" y="5334000"/>
            <a:ext cx="7239000" cy="1447800"/>
          </a:xfrm>
          <a:prstGeom prst="ellipse">
            <a:avLst/>
          </a:prstGeom>
          <a:solidFill>
            <a:srgbClr val="CCFFCC">
              <a:alpha val="50000"/>
            </a:srgbClr>
          </a:solidFill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562600" y="3116263"/>
            <a:ext cx="3429000" cy="946150"/>
          </a:xfrm>
          <a:prstGeom prst="rect">
            <a:avLst/>
          </a:prstGeom>
          <a:solidFill>
            <a:srgbClr val="CC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Adding Value to </a:t>
            </a:r>
          </a:p>
          <a:p>
            <a:pPr algn="ctr" eaLnBrk="0" hangingPunct="0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Customers &amp; Society</a:t>
            </a:r>
            <a:endParaRPr lang="en-US" sz="28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6172200" y="4038600"/>
            <a:ext cx="609600" cy="1422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6781800" cy="1219200"/>
          </a:xfrm>
          <a:noFill/>
          <a:ln/>
        </p:spPr>
        <p:txBody>
          <a:bodyPr>
            <a:normAutofit fontScale="90000"/>
          </a:bodyPr>
          <a:lstStyle/>
          <a:p>
            <a:pPr marL="838200" indent="-838200" algn="l"/>
            <a:r>
              <a:rPr lang="en-US" sz="3600" b="1">
                <a:solidFill>
                  <a:schemeClr val="tx1"/>
                </a:solidFill>
              </a:rPr>
              <a:t>	</a:t>
            </a:r>
            <a:r>
              <a:rPr lang="en-US"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Base management decisions on a long term  philosophy, even at the expense of short-term financial goals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010400" y="885825"/>
            <a:ext cx="1905000" cy="48577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</a:rPr>
              <a:t>Principle: 1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066800" y="3124200"/>
            <a:ext cx="70104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ea typeface="MS PGothic" panose="020B0600070205080204" pitchFamily="34" charset="-128"/>
              </a:rPr>
              <a:t>Toyota mission: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anose="02020603050405020304" pitchFamily="18" charset="0"/>
                <a:ea typeface="MS PGothic" panose="020B0600070205080204" pitchFamily="34" charset="-128"/>
              </a:rPr>
              <a:t>Contribute to the economic growth of the country in which it is located (external stakeholders)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anose="02020603050405020304" pitchFamily="18" charset="0"/>
                <a:ea typeface="MS PGothic" panose="020B0600070205080204" pitchFamily="34" charset="-128"/>
              </a:rPr>
              <a:t>Contribute to the stability and well being of team members and partners (internal stakeholders)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anose="02020603050405020304" pitchFamily="18" charset="0"/>
                <a:ea typeface="MS PGothic" panose="020B0600070205080204" pitchFamily="34" charset="-128"/>
              </a:rPr>
              <a:t>Contribute to the overall growth of Toyota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>
                <a:latin typeface="Times New Roman" panose="02020603050405020304" pitchFamily="18" charset="0"/>
                <a:ea typeface="MS PGothic" panose="020B0600070205080204" pitchFamily="34" charset="-128"/>
              </a:rPr>
              <a:t>Principle One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371600" y="1393825"/>
            <a:ext cx="6400800" cy="498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ea typeface="MS PGothic" panose="020B0600070205080204" pitchFamily="34" charset="-128"/>
              </a:rPr>
              <a:t>“The most important factors for success are patience, a focus on long term rather than short-term results, reinvestment in people, product, and plant, and an unforgiving commitment to quality.”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ea typeface="MS PGothic" panose="020B0600070205080204" pitchFamily="34" charset="-128"/>
              </a:rPr>
              <a:t>	</a:t>
            </a:r>
            <a:r>
              <a:rPr 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-Robert B. McCurry,</a:t>
            </a:r>
            <a:br>
              <a:rPr 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</a:br>
            <a:r>
              <a:rPr lang="en-US" sz="2000">
                <a:latin typeface="Times New Roman" panose="02020603050405020304" pitchFamily="18" charset="0"/>
                <a:ea typeface="MS PGothic" panose="020B0600070205080204" pitchFamily="34" charset="-128"/>
              </a:rPr>
              <a:t>   former Executive V.P., Toyota Motor Sales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391400" y="733425"/>
            <a:ext cx="838200" cy="48577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68363"/>
          </a:xfrm>
        </p:spPr>
        <p:txBody>
          <a:bodyPr/>
          <a:lstStyle/>
          <a:p>
            <a:r>
              <a:rPr lang="en-US" sz="3200" u="sng">
                <a:latin typeface="Times New Roman" panose="02020603050405020304" pitchFamily="18" charset="0"/>
              </a:rPr>
              <a:t>A mission greater than earning a paycheck.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048000"/>
          </a:xfrm>
        </p:spPr>
        <p:txBody>
          <a:bodyPr/>
          <a:lstStyle/>
          <a:p>
            <a:r>
              <a:rPr lang="en-US" sz="2800">
                <a:latin typeface="Times New Roman" panose="02020603050405020304" pitchFamily="18" charset="0"/>
              </a:rPr>
              <a:t>Do the right thing for  -</a:t>
            </a:r>
          </a:p>
          <a:p>
            <a:pPr lvl="1"/>
            <a:r>
              <a:rPr lang="en-US" sz="2400">
                <a:latin typeface="Times New Roman" panose="02020603050405020304" pitchFamily="18" charset="0"/>
              </a:rPr>
              <a:t>the company</a:t>
            </a:r>
          </a:p>
          <a:p>
            <a:pPr lvl="1"/>
            <a:r>
              <a:rPr lang="en-US" sz="2400">
                <a:latin typeface="Times New Roman" panose="02020603050405020304" pitchFamily="18" charset="0"/>
              </a:rPr>
              <a:t>its employees</a:t>
            </a:r>
          </a:p>
          <a:p>
            <a:pPr lvl="1"/>
            <a:r>
              <a:rPr lang="en-US" sz="2400">
                <a:latin typeface="Times New Roman" panose="02020603050405020304" pitchFamily="18" charset="0"/>
              </a:rPr>
              <a:t>the customer and</a:t>
            </a:r>
          </a:p>
          <a:p>
            <a:pPr lvl="1"/>
            <a:r>
              <a:rPr lang="en-US" sz="2400">
                <a:latin typeface="Times New Roman" panose="02020603050405020304" pitchFamily="18" charset="0"/>
              </a:rPr>
              <a:t> society as a whole</a:t>
            </a:r>
          </a:p>
          <a:p>
            <a:pPr lvl="1"/>
            <a:endParaRPr 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u="sng">
                <a:solidFill>
                  <a:srgbClr val="FF00FF"/>
                </a:solidFill>
                <a:latin typeface="Times New Roman" panose="02020603050405020304" pitchFamily="18" charset="0"/>
              </a:rPr>
              <a:t>COST CUTTING</a:t>
            </a:r>
            <a:r>
              <a:rPr lang="en-US" sz="2000">
                <a:latin typeface="Times New Roman" panose="02020603050405020304" pitchFamily="18" charset="0"/>
              </a:rPr>
              <a:t/>
            </a:r>
            <a:br>
              <a:rPr lang="en-US" sz="2000">
                <a:latin typeface="Times New Roman" panose="02020603050405020304" pitchFamily="18" charset="0"/>
              </a:rPr>
            </a:br>
            <a:r>
              <a:rPr lang="en-US" sz="2000">
                <a:latin typeface="Times New Roman" panose="02020603050405020304" pitchFamily="18" charset="0"/>
              </a:rPr>
              <a:t>“Base your Management Decision on a Long Term Philosophy, Even at the Expense of Short – Term Financial Goals.”</a:t>
            </a:r>
            <a:r>
              <a:rPr lang="en-US" sz="4000"/>
              <a:t> 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>
                <a:latin typeface="Times New Roman" panose="02020603050405020304" pitchFamily="18" charset="0"/>
              </a:rPr>
              <a:t>Does </a:t>
            </a:r>
            <a:r>
              <a:rPr lang="en-US">
                <a:solidFill>
                  <a:srgbClr val="FF0066"/>
                </a:solidFill>
                <a:latin typeface="Times New Roman" panose="02020603050405020304" pitchFamily="18" charset="0"/>
              </a:rPr>
              <a:t>NOT</a:t>
            </a:r>
            <a:r>
              <a:rPr lang="en-US">
                <a:latin typeface="Times New Roman" panose="02020603050405020304" pitchFamily="18" charset="0"/>
              </a:rPr>
              <a:t> mean </a:t>
            </a:r>
          </a:p>
          <a:p>
            <a:pPr>
              <a:buFontTx/>
              <a:buNone/>
            </a:pPr>
            <a:r>
              <a:rPr lang="en-US">
                <a:latin typeface="Times New Roman" panose="02020603050405020304" pitchFamily="18" charset="0"/>
              </a:rPr>
              <a:t>		“Don’t Care about the </a:t>
            </a:r>
            <a:r>
              <a:rPr lang="en-US">
                <a:solidFill>
                  <a:schemeClr val="folHlink"/>
                </a:solidFill>
                <a:latin typeface="Times New Roman" panose="02020603050405020304" pitchFamily="18" charset="0"/>
              </a:rPr>
              <a:t>cutting costs</a:t>
            </a:r>
            <a:r>
              <a:rPr lang="en-US">
                <a:latin typeface="Times New Roman" panose="02020603050405020304" pitchFamily="18" charset="0"/>
              </a:rPr>
              <a:t>”</a:t>
            </a:r>
          </a:p>
          <a:p>
            <a:pPr algn="r">
              <a:buFontTx/>
              <a:buNone/>
            </a:pPr>
            <a:r>
              <a:rPr lang="en-US" sz="1600">
                <a:latin typeface="Times New Roman" panose="02020603050405020304" pitchFamily="18" charset="0"/>
              </a:rPr>
              <a:t>World War II</a:t>
            </a:r>
          </a:p>
          <a:p>
            <a:pPr>
              <a:buFontTx/>
              <a:buNone/>
            </a:pPr>
            <a:endParaRPr lang="en-US">
              <a:latin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</a:rPr>
              <a:t>Cost Control v/s Cost Reduction.</a:t>
            </a:r>
          </a:p>
          <a:p>
            <a:r>
              <a:rPr lang="en-US">
                <a:latin typeface="Times New Roman" panose="02020603050405020304" pitchFamily="18" charset="0"/>
              </a:rPr>
              <a:t>Waste Cutting v/s Expense Cutting.</a:t>
            </a:r>
          </a:p>
          <a:p>
            <a:r>
              <a:rPr lang="en-US">
                <a:latin typeface="Times New Roman" panose="02020603050405020304" pitchFamily="18" charset="0"/>
              </a:rPr>
              <a:t>Cost Consciousness – down to pennies.</a:t>
            </a:r>
          </a:p>
          <a:p>
            <a:pPr>
              <a:buFontTx/>
              <a:buNone/>
            </a:pPr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1100</Words>
  <Application>Microsoft Office PowerPoint</Application>
  <PresentationFormat>On-screen Show (4:3)</PresentationFormat>
  <Paragraphs>218</Paragraphs>
  <Slides>28</Slides>
  <Notes>9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Times New Roman</vt:lpstr>
      <vt:lpstr>Times</vt:lpstr>
      <vt:lpstr>MS PGothic</vt:lpstr>
      <vt:lpstr>Arial Unicode MS</vt:lpstr>
      <vt:lpstr>Office Theme</vt:lpstr>
      <vt:lpstr>Microsoft Photo Editor 3.0 Photo</vt:lpstr>
      <vt:lpstr>Microsoft Word Document</vt:lpstr>
      <vt:lpstr>PowerPoint Presentation</vt:lpstr>
      <vt:lpstr>PowerPoint Presentation</vt:lpstr>
      <vt:lpstr>PowerPoint Presentation</vt:lpstr>
      <vt:lpstr>Toyota 4 P Method</vt:lpstr>
      <vt:lpstr>Toyota 4 P Method</vt:lpstr>
      <vt:lpstr> Base management decisions on a long term  philosophy, even at the expense of short-term financial goals</vt:lpstr>
      <vt:lpstr>Principle One</vt:lpstr>
      <vt:lpstr>A mission greater than earning a paycheck.</vt:lpstr>
      <vt:lpstr>COST CUTTING “Base your Management Decision on a Long Term Philosophy, Even at the Expense of Short – Term Financial Goals.”  </vt:lpstr>
      <vt:lpstr>TYSON treats CHARLIE Doing the Right Thing for Customer Nixon Shock</vt:lpstr>
      <vt:lpstr>PowerPoint Presentation</vt:lpstr>
      <vt:lpstr>“Of all the things Toyota did at NUMMI, that did most to establish trust.”</vt:lpstr>
      <vt:lpstr>Don’t Let Business Decisions Undermine Trust &amp; Mutual Respect                                                Chicken Tax</vt:lpstr>
      <vt:lpstr>Walk What You Talk</vt:lpstr>
      <vt:lpstr>Self Reliance &amp; Responsibility</vt:lpstr>
      <vt:lpstr>PowerPoint Presentation</vt:lpstr>
      <vt:lpstr>To stand out as the preeminent analyst of the strategy &amp; tactics – Nothing is assumed, everything is verified. The goal is getting it right.  </vt:lpstr>
      <vt:lpstr>Principle Thirteen</vt:lpstr>
      <vt:lpstr>Through consideration in decision making</vt:lpstr>
      <vt:lpstr>Set-Based Approach</vt:lpstr>
      <vt:lpstr>Getting on same page!</vt:lpstr>
      <vt:lpstr>Alternative Toyota decision making methods.</vt:lpstr>
      <vt:lpstr>Communicate visually on one piece of paper.</vt:lpstr>
      <vt:lpstr>Plan-Do-Check-Act</vt:lpstr>
      <vt:lpstr>What will be achieved following NEMAWASHI? </vt:lpstr>
      <vt:lpstr>It feels like this . . .</vt:lpstr>
      <vt:lpstr>PowerPoint Presentation</vt:lpstr>
      <vt:lpstr>Words of Wisdom</vt:lpstr>
    </vt:vector>
  </TitlesOfParts>
  <Company>HUSCO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prashm</dc:creator>
  <cp:lastModifiedBy>Nitin Aloni</cp:lastModifiedBy>
  <cp:revision>118</cp:revision>
  <dcterms:created xsi:type="dcterms:W3CDTF">2009-07-12T17:52:35Z</dcterms:created>
  <dcterms:modified xsi:type="dcterms:W3CDTF">2016-09-09T09:44:41Z</dcterms:modified>
</cp:coreProperties>
</file>